
<file path=[Content_Types].xml><?xml version="1.0" encoding="utf-8"?>
<Types xmlns="http://schemas.openxmlformats.org/package/2006/content-types">
  <Default Extension="eps" ContentType="image/ep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25"/>
  </p:notesMasterIdLst>
  <p:sldIdLst>
    <p:sldId id="2147481262" r:id="rId6"/>
    <p:sldId id="2147481250" r:id="rId7"/>
    <p:sldId id="2147481258" r:id="rId8"/>
    <p:sldId id="2147481244" r:id="rId9"/>
    <p:sldId id="2147481246" r:id="rId10"/>
    <p:sldId id="2147481222" r:id="rId11"/>
    <p:sldId id="2147481148" r:id="rId12"/>
    <p:sldId id="2147481263" r:id="rId13"/>
    <p:sldId id="2147481251" r:id="rId14"/>
    <p:sldId id="2147481260" r:id="rId15"/>
    <p:sldId id="2147481243" r:id="rId16"/>
    <p:sldId id="2147481253" r:id="rId17"/>
    <p:sldId id="2147481254" r:id="rId18"/>
    <p:sldId id="2147481255" r:id="rId19"/>
    <p:sldId id="2147481256" r:id="rId20"/>
    <p:sldId id="2147481257" r:id="rId21"/>
    <p:sldId id="2147481247" r:id="rId22"/>
    <p:sldId id="2147481249" r:id="rId23"/>
    <p:sldId id="2147481265" r:id="rId24"/>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8D3452-23D0-2458-4D1B-02819B0F87EC}" name="Paula Linda Therése Kurenkunnas" initials="PLTK" userId="S::paula-linda-therese.kurenkunnas@edu.mariestad.se::6beb7253-75ac-4105-a9b1-ffe35ef1af95" providerId="AD"/>
  <p188:author id="{69A9A089-EF52-4291-B64D-49BDA0D8B7AF}" name="Håkan Christensson" initials="HC" userId="S::hakan.christensson@foodconsulting.se::70ffbab6-3739-411b-8ae2-ca7a91deb2c6" providerId="AD"/>
  <p188:author id="{596E848E-55CE-2F40-D6EE-F53A22DB2F43}" name="Anna Skantze" initials="AS" userId="S::anna.skantze@carvesthlm.com::44e21169-48f3-4cd0-8ad8-c3478e7ef5b7" providerId="AD"/>
  <p188:author id="{23A0C793-2527-9971-AA21-7462408E2626}" name="Fredrik Sundblad" initials="FS" userId="S::fredrik.sundblad@lrf.se::1a98bbb6-3ec7-46ab-9de4-e6c568952e03" providerId="AD"/>
  <p188:author id="{2BA0C896-2ACA-2222-1A4C-5B76660988A7}" name="Magnus Därth" initials="MD" userId="S::magnus.darth_kcf.se#ext#@hakanchristenssonfoodconsul.onmicrosoft.com::67ec722d-8b8d-401f-9700-d39e37d8e6c2" providerId="AD"/>
  <p188:author id="{041C8DB2-A2E9-11FA-EACE-9FF7BA01DC49}" name="Magnus Därth" initials="MD" userId="S::magnus.darth@kcf.se::ba014314-0b03-4257-81b3-4b950073e74c" providerId="AD"/>
  <p188:author id="{758A1CD4-50FC-39FD-1790-0717EAFCADFA}" name="Isabel Moretti" initials="IM" userId="S::isabel.moretti_svensktkott.se#ext#@hakanchristenssonfoodconsul.onmicrosoft.com::b5262e51-e74a-49e8-857c-9a7cd728833c" providerId="AD"/>
  <p188:author id="{7ED2C4D6-DCA8-826E-14E3-948AA8AF012E}" name="Mikaela Johnsson" initials="MJ" userId="S::mikaela.johnsson_lrf.se#ext#@hakanchristenssonfoodconsul.onmicrosoft.com::2b8b96b8-16ce-4242-af72-5742350991d7" providerId="AD"/>
  <p188:author id="{684D0AE1-D4EC-1899-FA0B-17454ED61E5D}" name="Fredrik Sundblad" initials="FS" userId="S::fredrik.sundblad_lrf.se#ext#@hakanchristenssonfoodconsul.onmicrosoft.com::37509acc-eb6b-49f3-8857-90aa3b2769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4E7"/>
    <a:srgbClr val="4E7A55"/>
    <a:srgbClr val="405043"/>
    <a:srgbClr val="D4DA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017E09-4C8F-490D-8212-51A8C5BB8683}" v="28" dt="2026-05-26T12:29:21.615"/>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11" autoAdjust="0"/>
    <p:restoredTop sz="88082" autoAdjust="0"/>
  </p:normalViewPr>
  <p:slideViewPr>
    <p:cSldViewPr snapToGrid="0">
      <p:cViewPr varScale="1">
        <p:scale>
          <a:sx n="111" d="100"/>
          <a:sy n="111" d="100"/>
        </p:scale>
        <p:origin x="92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Skantze" userId="44e21169-48f3-4cd0-8ad8-c3478e7ef5b7" providerId="ADAL" clId="{145B5DEB-74CB-499D-BBEB-4F96572ED659}"/>
    <pc:docChg chg="undo custSel addSld delSld modSld">
      <pc:chgData name="Anna Skantze" userId="44e21169-48f3-4cd0-8ad8-c3478e7ef5b7" providerId="ADAL" clId="{145B5DEB-74CB-499D-BBEB-4F96572ED659}" dt="2026-05-26T12:32:05.536" v="123" actId="18131"/>
      <pc:docMkLst>
        <pc:docMk/>
      </pc:docMkLst>
      <pc:sldChg chg="addSp modSp mod modNotesTx">
        <pc:chgData name="Anna Skantze" userId="44e21169-48f3-4cd0-8ad8-c3478e7ef5b7" providerId="ADAL" clId="{145B5DEB-74CB-499D-BBEB-4F96572ED659}" dt="2026-05-26T12:32:05.536" v="123" actId="18131"/>
        <pc:sldMkLst>
          <pc:docMk/>
          <pc:sldMk cId="2318908731" sldId="2147481222"/>
        </pc:sldMkLst>
        <pc:spChg chg="mod">
          <ac:chgData name="Anna Skantze" userId="44e21169-48f3-4cd0-8ad8-c3478e7ef5b7" providerId="ADAL" clId="{145B5DEB-74CB-499D-BBEB-4F96572ED659}" dt="2026-05-25T13:26:17.488" v="34" actId="14100"/>
          <ac:spMkLst>
            <pc:docMk/>
            <pc:sldMk cId="2318908731" sldId="2147481222"/>
            <ac:spMk id="3" creationId="{FCE949B1-880B-FA75-4C62-983ABB31152B}"/>
          </ac:spMkLst>
        </pc:spChg>
        <pc:spChg chg="add mod">
          <ac:chgData name="Anna Skantze" userId="44e21169-48f3-4cd0-8ad8-c3478e7ef5b7" providerId="ADAL" clId="{145B5DEB-74CB-499D-BBEB-4F96572ED659}" dt="2026-05-25T13:26:24.267" v="36" actId="403"/>
          <ac:spMkLst>
            <pc:docMk/>
            <pc:sldMk cId="2318908731" sldId="2147481222"/>
            <ac:spMk id="4" creationId="{48DCD32E-C437-044E-E431-A5CADC26CDDB}"/>
          </ac:spMkLst>
        </pc:spChg>
        <pc:picChg chg="add mod modCrop">
          <ac:chgData name="Anna Skantze" userId="44e21169-48f3-4cd0-8ad8-c3478e7ef5b7" providerId="ADAL" clId="{145B5DEB-74CB-499D-BBEB-4F96572ED659}" dt="2026-05-26T12:31:53.327" v="122" actId="1076"/>
          <ac:picMkLst>
            <pc:docMk/>
            <pc:sldMk cId="2318908731" sldId="2147481222"/>
            <ac:picMk id="6" creationId="{DA2218B8-CBD6-A056-B6F8-B54B83B2414F}"/>
          </ac:picMkLst>
        </pc:picChg>
        <pc:picChg chg="mod modCrop">
          <ac:chgData name="Anna Skantze" userId="44e21169-48f3-4cd0-8ad8-c3478e7ef5b7" providerId="ADAL" clId="{145B5DEB-74CB-499D-BBEB-4F96572ED659}" dt="2026-05-26T12:32:05.536" v="123" actId="18131"/>
          <ac:picMkLst>
            <pc:docMk/>
            <pc:sldMk cId="2318908731" sldId="2147481222"/>
            <ac:picMk id="9" creationId="{B3B8DA88-AE98-2133-D772-FAEBF143CDA4}"/>
          </ac:picMkLst>
        </pc:picChg>
      </pc:sldChg>
      <pc:sldChg chg="modNotesTx">
        <pc:chgData name="Anna Skantze" userId="44e21169-48f3-4cd0-8ad8-c3478e7ef5b7" providerId="ADAL" clId="{145B5DEB-74CB-499D-BBEB-4F96572ED659}" dt="2026-05-25T13:29:09.881" v="49" actId="20577"/>
        <pc:sldMkLst>
          <pc:docMk/>
          <pc:sldMk cId="2846502047" sldId="2147481243"/>
        </pc:sldMkLst>
      </pc:sldChg>
      <pc:sldChg chg="modNotesTx">
        <pc:chgData name="Anna Skantze" userId="44e21169-48f3-4cd0-8ad8-c3478e7ef5b7" providerId="ADAL" clId="{145B5DEB-74CB-499D-BBEB-4F96572ED659}" dt="2026-05-25T13:23:23.714" v="0" actId="20577"/>
        <pc:sldMkLst>
          <pc:docMk/>
          <pc:sldMk cId="975500025" sldId="2147481246"/>
        </pc:sldMkLst>
      </pc:sldChg>
      <pc:sldChg chg="delSp modSp add del mod">
        <pc:chgData name="Anna Skantze" userId="44e21169-48f3-4cd0-8ad8-c3478e7ef5b7" providerId="ADAL" clId="{145B5DEB-74CB-499D-BBEB-4F96572ED659}" dt="2026-05-25T13:33:00.679" v="62" actId="47"/>
        <pc:sldMkLst>
          <pc:docMk/>
          <pc:sldMk cId="3617159737" sldId="2147481249"/>
        </pc:sldMkLst>
        <pc:spChg chg="del mod">
          <ac:chgData name="Anna Skantze" userId="44e21169-48f3-4cd0-8ad8-c3478e7ef5b7" providerId="ADAL" clId="{145B5DEB-74CB-499D-BBEB-4F96572ED659}" dt="2026-05-25T13:32:33.343" v="59" actId="478"/>
          <ac:spMkLst>
            <pc:docMk/>
            <pc:sldMk cId="3617159737" sldId="2147481249"/>
            <ac:spMk id="10" creationId="{47127DD9-AD99-23C5-4B03-2D1F28E53085}"/>
          </ac:spMkLst>
        </pc:spChg>
      </pc:sldChg>
      <pc:sldChg chg="modSp mod">
        <pc:chgData name="Anna Skantze" userId="44e21169-48f3-4cd0-8ad8-c3478e7ef5b7" providerId="ADAL" clId="{145B5DEB-74CB-499D-BBEB-4F96572ED659}" dt="2026-05-26T12:23:57.349" v="90" actId="20577"/>
        <pc:sldMkLst>
          <pc:docMk/>
          <pc:sldMk cId="2794595089" sldId="2147481250"/>
        </pc:sldMkLst>
        <pc:spChg chg="mod">
          <ac:chgData name="Anna Skantze" userId="44e21169-48f3-4cd0-8ad8-c3478e7ef5b7" providerId="ADAL" clId="{145B5DEB-74CB-499D-BBEB-4F96572ED659}" dt="2026-05-26T12:23:57.349" v="90" actId="20577"/>
          <ac:spMkLst>
            <pc:docMk/>
            <pc:sldMk cId="2794595089" sldId="2147481250"/>
            <ac:spMk id="3" creationId="{2E91A599-29B9-80FA-BDA4-58FAFE5A7C0F}"/>
          </ac:spMkLst>
        </pc:spChg>
        <pc:spChg chg="mod">
          <ac:chgData name="Anna Skantze" userId="44e21169-48f3-4cd0-8ad8-c3478e7ef5b7" providerId="ADAL" clId="{145B5DEB-74CB-499D-BBEB-4F96572ED659}" dt="2026-05-26T12:22:00.893" v="76" actId="20577"/>
          <ac:spMkLst>
            <pc:docMk/>
            <pc:sldMk cId="2794595089" sldId="2147481250"/>
            <ac:spMk id="6" creationId="{1AFB1EBF-22E1-9798-6531-9A77E378898B}"/>
          </ac:spMkLst>
        </pc:spChg>
      </pc:sldChg>
      <pc:sldChg chg="add">
        <pc:chgData name="Anna Skantze" userId="44e21169-48f3-4cd0-8ad8-c3478e7ef5b7" providerId="ADAL" clId="{145B5DEB-74CB-499D-BBEB-4F96572ED659}" dt="2026-05-26T12:21:11.432" v="63"/>
        <pc:sldMkLst>
          <pc:docMk/>
          <pc:sldMk cId="2655343388" sldId="2147481251"/>
        </pc:sldMkLst>
      </pc:sldChg>
      <pc:sldChg chg="modNotesTx">
        <pc:chgData name="Anna Skantze" userId="44e21169-48f3-4cd0-8ad8-c3478e7ef5b7" providerId="ADAL" clId="{145B5DEB-74CB-499D-BBEB-4F96572ED659}" dt="2026-05-25T13:30:00.847" v="54" actId="20577"/>
        <pc:sldMkLst>
          <pc:docMk/>
          <pc:sldMk cId="3164587040" sldId="2147481253"/>
        </pc:sldMkLst>
      </pc:sldChg>
      <pc:sldChg chg="modNotesTx">
        <pc:chgData name="Anna Skantze" userId="44e21169-48f3-4cd0-8ad8-c3478e7ef5b7" providerId="ADAL" clId="{145B5DEB-74CB-499D-BBEB-4F96572ED659}" dt="2026-05-25T13:30:50.118" v="57" actId="20577"/>
        <pc:sldMkLst>
          <pc:docMk/>
          <pc:sldMk cId="997031166" sldId="2147481255"/>
        </pc:sldMkLst>
      </pc:sldChg>
      <pc:sldChg chg="modNotesTx">
        <pc:chgData name="Anna Skantze" userId="44e21169-48f3-4cd0-8ad8-c3478e7ef5b7" providerId="ADAL" clId="{145B5DEB-74CB-499D-BBEB-4F96572ED659}" dt="2026-05-25T13:27:51.245" v="43" actId="113"/>
        <pc:sldMkLst>
          <pc:docMk/>
          <pc:sldMk cId="2075447589" sldId="2147481260"/>
        </pc:sldMkLst>
      </pc:sldChg>
      <pc:sldChg chg="delSp del mod">
        <pc:chgData name="Anna Skantze" userId="44e21169-48f3-4cd0-8ad8-c3478e7ef5b7" providerId="ADAL" clId="{145B5DEB-74CB-499D-BBEB-4F96572ED659}" dt="2026-05-25T13:27:03.087" v="41" actId="47"/>
        <pc:sldMkLst>
          <pc:docMk/>
          <pc:sldMk cId="2160054955" sldId="2147481261"/>
        </pc:sldMkLst>
        <pc:spChg chg="del">
          <ac:chgData name="Anna Skantze" userId="44e21169-48f3-4cd0-8ad8-c3478e7ef5b7" providerId="ADAL" clId="{145B5DEB-74CB-499D-BBEB-4F96572ED659}" dt="2026-05-25T13:26:39.106" v="38" actId="478"/>
          <ac:spMkLst>
            <pc:docMk/>
            <pc:sldMk cId="2160054955" sldId="2147481261"/>
            <ac:spMk id="5" creationId="{C484D8A7-57F4-521D-0B44-0BCB75CE9A02}"/>
          </ac:spMkLst>
        </pc:spChg>
        <pc:spChg chg="del">
          <ac:chgData name="Anna Skantze" userId="44e21169-48f3-4cd0-8ad8-c3478e7ef5b7" providerId="ADAL" clId="{145B5DEB-74CB-499D-BBEB-4F96572ED659}" dt="2026-05-25T13:26:36.850" v="37" actId="478"/>
          <ac:spMkLst>
            <pc:docMk/>
            <pc:sldMk cId="2160054955" sldId="2147481261"/>
            <ac:spMk id="11" creationId="{F0A254D9-F882-9492-31D9-D059272D8A45}"/>
          </ac:spMkLst>
        </pc:spChg>
      </pc:sldChg>
      <pc:sldChg chg="delSp mod">
        <pc:chgData name="Anna Skantze" userId="44e21169-48f3-4cd0-8ad8-c3478e7ef5b7" providerId="ADAL" clId="{145B5DEB-74CB-499D-BBEB-4F96572ED659}" dt="2026-05-25T13:27:00.706" v="40" actId="478"/>
        <pc:sldMkLst>
          <pc:docMk/>
          <pc:sldMk cId="412047893" sldId="2147481263"/>
        </pc:sldMkLst>
        <pc:spChg chg="del">
          <ac:chgData name="Anna Skantze" userId="44e21169-48f3-4cd0-8ad8-c3478e7ef5b7" providerId="ADAL" clId="{145B5DEB-74CB-499D-BBEB-4F96572ED659}" dt="2026-05-25T13:27:00.706" v="40" actId="478"/>
          <ac:spMkLst>
            <pc:docMk/>
            <pc:sldMk cId="412047893" sldId="2147481263"/>
            <ac:spMk id="5" creationId="{A20E6E1E-B615-B15B-D290-79435D28BA3B}"/>
          </ac:spMkLst>
        </pc:spChg>
        <pc:spChg chg="del">
          <ac:chgData name="Anna Skantze" userId="44e21169-48f3-4cd0-8ad8-c3478e7ef5b7" providerId="ADAL" clId="{145B5DEB-74CB-499D-BBEB-4F96572ED659}" dt="2026-05-25T13:26:58.298" v="39" actId="478"/>
          <ac:spMkLst>
            <pc:docMk/>
            <pc:sldMk cId="412047893" sldId="2147481263"/>
            <ac:spMk id="11" creationId="{D98B7D5C-AD23-4801-8451-EF1D97C70FF2}"/>
          </ac:spMkLst>
        </pc:spChg>
      </pc:sldChg>
      <pc:sldChg chg="delSp del mod">
        <pc:chgData name="Anna Skantze" userId="44e21169-48f3-4cd0-8ad8-c3478e7ef5b7" providerId="ADAL" clId="{145B5DEB-74CB-499D-BBEB-4F96572ED659}" dt="2026-05-26T12:21:13.193" v="64" actId="47"/>
        <pc:sldMkLst>
          <pc:docMk/>
          <pc:sldMk cId="3961862054" sldId="2147481264"/>
        </pc:sldMkLst>
        <pc:spChg chg="del">
          <ac:chgData name="Anna Skantze" userId="44e21169-48f3-4cd0-8ad8-c3478e7ef5b7" providerId="ADAL" clId="{145B5DEB-74CB-499D-BBEB-4F96572ED659}" dt="2026-05-25T13:27:07.679" v="42" actId="478"/>
          <ac:spMkLst>
            <pc:docMk/>
            <pc:sldMk cId="3961862054" sldId="2147481264"/>
            <ac:spMk id="2" creationId="{497674A9-C238-CE2B-8552-84159F793609}"/>
          </ac:spMkLst>
        </pc:spChg>
      </pc:sldChg>
      <pc:sldChg chg="delSp mod">
        <pc:chgData name="Anna Skantze" userId="44e21169-48f3-4cd0-8ad8-c3478e7ef5b7" providerId="ADAL" clId="{145B5DEB-74CB-499D-BBEB-4F96572ED659}" dt="2026-05-25T13:32:39.317" v="60" actId="478"/>
        <pc:sldMkLst>
          <pc:docMk/>
          <pc:sldMk cId="449918383" sldId="2147481265"/>
        </pc:sldMkLst>
        <pc:spChg chg="del">
          <ac:chgData name="Anna Skantze" userId="44e21169-48f3-4cd0-8ad8-c3478e7ef5b7" providerId="ADAL" clId="{145B5DEB-74CB-499D-BBEB-4F96572ED659}" dt="2026-05-25T13:32:39.317" v="60" actId="478"/>
          <ac:spMkLst>
            <pc:docMk/>
            <pc:sldMk cId="449918383" sldId="2147481265"/>
            <ac:spMk id="8" creationId="{1449A8A6-6A4B-FBE3-6350-54CBD2FBDA5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E151BE-6AB6-654D-9ABE-BB9269C9432E}" type="doc">
      <dgm:prSet loTypeId="urn:microsoft.com/office/officeart/2005/8/layout/cycle5" loCatId="" qsTypeId="urn:microsoft.com/office/officeart/2005/8/quickstyle/simple1" qsCatId="simple" csTypeId="urn:microsoft.com/office/officeart/2005/8/colors/accent6_2" csCatId="accent6" phldr="1"/>
      <dgm:spPr/>
      <dgm:t>
        <a:bodyPr/>
        <a:lstStyle/>
        <a:p>
          <a:endParaRPr lang="en-GB"/>
        </a:p>
      </dgm:t>
    </dgm:pt>
    <dgm:pt modelId="{7F4941C1-4119-D64B-B643-C16DA9E76826}">
      <dgm:prSet phldrT="[Text]" custT="1"/>
      <dgm:spPr>
        <a:solidFill>
          <a:schemeClr val="tx2">
            <a:lumMod val="10000"/>
            <a:lumOff val="90000"/>
          </a:schemeClr>
        </a:solidFill>
      </dgm:spPr>
      <dgm:t>
        <a:bodyPr/>
        <a:lstStyle/>
        <a:p>
          <a:r>
            <a:rPr lang="sv-SE" sz="1100" b="0" i="0" noProof="0" dirty="0">
              <a:solidFill>
                <a:schemeClr val="tx2"/>
              </a:solidFill>
              <a:latin typeface="LM Sans Office" pitchFamily="2" charset="77"/>
            </a:rPr>
            <a:t>Uteblivna investeringar</a:t>
          </a:r>
        </a:p>
      </dgm:t>
    </dgm:pt>
    <dgm:pt modelId="{08C34434-D6AD-264E-8EB2-66EEBFCD38E7}" type="parTrans" cxnId="{FB4B408B-21CE-1A4E-A64A-5EE1F46675D4}">
      <dgm:prSet/>
      <dgm:spPr/>
      <dgm:t>
        <a:bodyPr/>
        <a:lstStyle/>
        <a:p>
          <a:endParaRPr lang="en-GB" sz="1100" b="0" i="0">
            <a:latin typeface="LM Sans Office" pitchFamily="2" charset="77"/>
          </a:endParaRPr>
        </a:p>
      </dgm:t>
    </dgm:pt>
    <dgm:pt modelId="{CBA5CADF-655F-C045-966F-0104F0FAFE92}" type="sibTrans" cxnId="{FB4B408B-21CE-1A4E-A64A-5EE1F46675D4}">
      <dgm:prSet/>
      <dgm:spPr/>
      <dgm:t>
        <a:bodyPr/>
        <a:lstStyle/>
        <a:p>
          <a:endParaRPr lang="en-GB" sz="1100" b="0" i="0">
            <a:latin typeface="LM Sans Office" pitchFamily="2" charset="77"/>
          </a:endParaRPr>
        </a:p>
      </dgm:t>
    </dgm:pt>
    <dgm:pt modelId="{C179FE92-42F9-804D-BC3C-A1FBBA76D2C4}">
      <dgm:prSet phldrT="[Text]" custT="1"/>
      <dgm:spPr>
        <a:solidFill>
          <a:schemeClr val="tx2">
            <a:lumMod val="10000"/>
            <a:lumOff val="90000"/>
          </a:schemeClr>
        </a:solidFill>
      </dgm:spPr>
      <dgm:t>
        <a:bodyPr/>
        <a:lstStyle/>
        <a:p>
          <a:pPr>
            <a:buNone/>
          </a:pPr>
          <a:r>
            <a:rPr lang="sv-SE" sz="1100" b="0" i="0" noProof="0" dirty="0">
              <a:solidFill>
                <a:schemeClr val="tx2"/>
              </a:solidFill>
              <a:latin typeface="LM Sans Office" pitchFamily="2" charset="77"/>
              <a:cs typeface="Helvetica" panose="020B0604020202020204" pitchFamily="34" charset="0"/>
              <a:sym typeface="Wingdings" panose="05000000000000000000" pitchFamily="2" charset="2"/>
            </a:rPr>
            <a:t>Låg lönsamhet</a:t>
          </a:r>
          <a:endParaRPr lang="sv-SE" sz="1100" b="0" i="0" noProof="0" dirty="0">
            <a:solidFill>
              <a:schemeClr val="tx2"/>
            </a:solidFill>
            <a:latin typeface="LM Sans Office" pitchFamily="2" charset="77"/>
          </a:endParaRPr>
        </a:p>
      </dgm:t>
    </dgm:pt>
    <dgm:pt modelId="{F99EC775-61A4-F146-8BA8-A3A3F0D5ACAD}" type="parTrans" cxnId="{770F693C-D921-0F40-8073-2E0373B641A3}">
      <dgm:prSet/>
      <dgm:spPr/>
      <dgm:t>
        <a:bodyPr/>
        <a:lstStyle/>
        <a:p>
          <a:endParaRPr lang="en-GB" sz="1100" b="0" i="0">
            <a:latin typeface="LM Sans Office" pitchFamily="2" charset="77"/>
          </a:endParaRPr>
        </a:p>
      </dgm:t>
    </dgm:pt>
    <dgm:pt modelId="{8648990F-11CC-BA44-A437-92B3E497494B}" type="sibTrans" cxnId="{770F693C-D921-0F40-8073-2E0373B641A3}">
      <dgm:prSet/>
      <dgm:spPr/>
      <dgm:t>
        <a:bodyPr/>
        <a:lstStyle/>
        <a:p>
          <a:endParaRPr lang="en-GB" sz="1100" b="0" i="0">
            <a:latin typeface="LM Sans Office" pitchFamily="2" charset="77"/>
          </a:endParaRPr>
        </a:p>
      </dgm:t>
    </dgm:pt>
    <dgm:pt modelId="{8E41002A-FE39-5141-9F8B-C2B479B8BD7A}">
      <dgm:prSet custT="1"/>
      <dgm:spPr>
        <a:solidFill>
          <a:schemeClr val="tx2">
            <a:lumMod val="10000"/>
            <a:lumOff val="90000"/>
          </a:schemeClr>
        </a:solidFill>
      </dgm:spPr>
      <dgm:t>
        <a:bodyPr/>
        <a:lstStyle/>
        <a:p>
          <a:r>
            <a:rPr lang="sv-SE" sz="1100" b="0" i="0" noProof="0" dirty="0">
              <a:solidFill>
                <a:schemeClr val="tx2"/>
              </a:solidFill>
              <a:latin typeface="LM Sans Office" pitchFamily="2" charset="77"/>
            </a:rPr>
            <a:t>Låg </a:t>
          </a:r>
          <a:br>
            <a:rPr lang="sv-SE" sz="1100" b="0" i="0" noProof="0" dirty="0">
              <a:solidFill>
                <a:schemeClr val="tx2"/>
              </a:solidFill>
              <a:latin typeface="LM Sans Office" pitchFamily="2" charset="77"/>
            </a:rPr>
          </a:br>
          <a:r>
            <a:rPr lang="sv-SE" sz="1100" b="0" i="0" noProof="0" dirty="0">
              <a:solidFill>
                <a:schemeClr val="tx2"/>
              </a:solidFill>
              <a:latin typeface="LM Sans Office" pitchFamily="2" charset="77"/>
            </a:rPr>
            <a:t>produktivitet</a:t>
          </a:r>
          <a:endParaRPr kumimoji="0" lang="sv-SE" sz="1100" b="0" i="0" u="none" strike="noStrike" cap="none" spc="0" normalizeH="0" baseline="0" noProof="0" dirty="0">
            <a:ln/>
            <a:solidFill>
              <a:schemeClr val="tx2"/>
            </a:solidFill>
            <a:effectLst/>
            <a:uLnTx/>
            <a:uFillTx/>
            <a:latin typeface="LM Sans Office" pitchFamily="2" charset="77"/>
            <a:ea typeface="+mn-ea"/>
            <a:cs typeface="Helvetica" panose="020B0604020202020204" pitchFamily="34" charset="0"/>
          </a:endParaRPr>
        </a:p>
      </dgm:t>
    </dgm:pt>
    <dgm:pt modelId="{B91BB62D-CF69-C043-B6B0-C3465DEE67BB}" type="parTrans" cxnId="{D42E5381-CFD1-734A-9EB8-59634F700529}">
      <dgm:prSet/>
      <dgm:spPr/>
      <dgm:t>
        <a:bodyPr/>
        <a:lstStyle/>
        <a:p>
          <a:endParaRPr lang="en-GB" sz="1100" b="0" i="0">
            <a:latin typeface="LM Sans Office" pitchFamily="2" charset="77"/>
          </a:endParaRPr>
        </a:p>
      </dgm:t>
    </dgm:pt>
    <dgm:pt modelId="{56F09DD6-CF6D-614C-BC6D-102B1867298F}" type="sibTrans" cxnId="{D42E5381-CFD1-734A-9EB8-59634F700529}">
      <dgm:prSet/>
      <dgm:spPr/>
      <dgm:t>
        <a:bodyPr/>
        <a:lstStyle/>
        <a:p>
          <a:endParaRPr lang="en-GB" sz="1100" b="0" i="0">
            <a:latin typeface="LM Sans Office" pitchFamily="2" charset="77"/>
          </a:endParaRPr>
        </a:p>
      </dgm:t>
    </dgm:pt>
    <dgm:pt modelId="{43D7C5A2-96B9-4F15-A7A4-66DCAD410C43}">
      <dgm:prSet custT="1"/>
      <dgm:spPr>
        <a:solidFill>
          <a:schemeClr val="tx2">
            <a:lumMod val="10000"/>
            <a:lumOff val="90000"/>
          </a:schemeClr>
        </a:solidFill>
      </dgm:spPr>
      <dgm:t>
        <a:bodyPr/>
        <a:lstStyle/>
        <a:p>
          <a:r>
            <a:rPr kumimoji="0" lang="sv-SE" sz="1100" b="0" i="0" u="none" strike="noStrike" cap="none" spc="0" normalizeH="0" baseline="0" noProof="0" dirty="0">
              <a:ln/>
              <a:solidFill>
                <a:schemeClr val="tx2"/>
              </a:solidFill>
              <a:effectLst/>
              <a:uLnTx/>
              <a:uFillTx/>
              <a:latin typeface="LM Sans Office" pitchFamily="2" charset="77"/>
              <a:ea typeface="+mn-ea"/>
              <a:cs typeface="Helvetica" panose="020B0604020202020204" pitchFamily="34" charset="0"/>
            </a:rPr>
            <a:t>Minskade produktions-volymer</a:t>
          </a:r>
        </a:p>
      </dgm:t>
    </dgm:pt>
    <dgm:pt modelId="{11D6E0C5-58F3-451A-97BF-BCD0F146ECAD}" type="parTrans" cxnId="{0FE9DC7A-7EBE-4852-901B-A0EBC21DA312}">
      <dgm:prSet/>
      <dgm:spPr/>
      <dgm:t>
        <a:bodyPr/>
        <a:lstStyle/>
        <a:p>
          <a:endParaRPr lang="sv-SE" sz="1600"/>
        </a:p>
      </dgm:t>
    </dgm:pt>
    <dgm:pt modelId="{27C81B81-0AF7-40E4-825A-E809DE6784FE}" type="sibTrans" cxnId="{0FE9DC7A-7EBE-4852-901B-A0EBC21DA312}">
      <dgm:prSet/>
      <dgm:spPr/>
      <dgm:t>
        <a:bodyPr/>
        <a:lstStyle/>
        <a:p>
          <a:endParaRPr lang="sv-SE" sz="1600"/>
        </a:p>
      </dgm:t>
    </dgm:pt>
    <dgm:pt modelId="{2E93F80C-CDC6-4D9C-99BA-DC913D1B1D8C}">
      <dgm:prSet custT="1"/>
      <dgm:spPr>
        <a:solidFill>
          <a:schemeClr val="tx2">
            <a:lumMod val="10000"/>
            <a:lumOff val="90000"/>
          </a:schemeClr>
        </a:solidFill>
      </dgm:spPr>
      <dgm:t>
        <a:bodyPr/>
        <a:lstStyle/>
        <a:p>
          <a:r>
            <a:rPr lang="sv-SE" sz="1100" b="0" i="0" noProof="0" dirty="0">
              <a:solidFill>
                <a:schemeClr val="tx2"/>
              </a:solidFill>
              <a:latin typeface="LM Sans Office" pitchFamily="2" charset="77"/>
              <a:cs typeface="Helvetica" panose="020B0604020202020204" pitchFamily="34" charset="0"/>
              <a:sym typeface="Wingdings" panose="05000000000000000000" pitchFamily="2" charset="2"/>
            </a:rPr>
            <a:t>Svag </a:t>
          </a:r>
          <a:br>
            <a:rPr lang="sv-SE" sz="1100" b="0" i="0" noProof="0" dirty="0">
              <a:solidFill>
                <a:schemeClr val="tx2"/>
              </a:solidFill>
              <a:latin typeface="LM Sans Office" pitchFamily="2" charset="77"/>
              <a:cs typeface="Helvetica" panose="020B0604020202020204" pitchFamily="34" charset="0"/>
              <a:sym typeface="Wingdings" panose="05000000000000000000" pitchFamily="2" charset="2"/>
            </a:rPr>
          </a:br>
          <a:r>
            <a:rPr lang="sv-SE" sz="1100" b="0" i="0" noProof="0" dirty="0">
              <a:solidFill>
                <a:schemeClr val="tx2"/>
              </a:solidFill>
              <a:latin typeface="LM Sans Office" pitchFamily="2" charset="77"/>
              <a:cs typeface="Helvetica" panose="020B0604020202020204" pitchFamily="34" charset="0"/>
              <a:sym typeface="Wingdings" panose="05000000000000000000" pitchFamily="2" charset="2"/>
            </a:rPr>
            <a:t>konkurrens-kraft</a:t>
          </a:r>
          <a:endParaRPr kumimoji="0" lang="sv-SE" sz="1100" b="0" i="0" u="none" strike="noStrike" cap="none" spc="0" normalizeH="0" baseline="0" noProof="0" dirty="0">
            <a:ln/>
            <a:solidFill>
              <a:schemeClr val="tx2"/>
            </a:solidFill>
            <a:effectLst/>
            <a:uLnTx/>
            <a:uFillTx/>
            <a:latin typeface="LM Sans Office" pitchFamily="2" charset="77"/>
            <a:ea typeface="+mn-ea"/>
            <a:cs typeface="Helvetica" panose="020B0604020202020204" pitchFamily="34" charset="0"/>
          </a:endParaRPr>
        </a:p>
      </dgm:t>
    </dgm:pt>
    <dgm:pt modelId="{5DE9B1ED-67C4-42A7-B29B-7B1AEC457254}" type="parTrans" cxnId="{B6BC16B1-76B2-4D87-935E-F86BAB98AF81}">
      <dgm:prSet/>
      <dgm:spPr/>
      <dgm:t>
        <a:bodyPr/>
        <a:lstStyle/>
        <a:p>
          <a:endParaRPr lang="sv-SE" sz="1600"/>
        </a:p>
      </dgm:t>
    </dgm:pt>
    <dgm:pt modelId="{B8578112-433D-41CA-AA81-CFA4C0A59C50}" type="sibTrans" cxnId="{B6BC16B1-76B2-4D87-935E-F86BAB98AF81}">
      <dgm:prSet/>
      <dgm:spPr/>
      <dgm:t>
        <a:bodyPr/>
        <a:lstStyle/>
        <a:p>
          <a:endParaRPr lang="sv-SE" sz="1600"/>
        </a:p>
      </dgm:t>
    </dgm:pt>
    <dgm:pt modelId="{47B198AE-D8A2-EC44-8A13-4DE80BFE01F4}" type="pres">
      <dgm:prSet presAssocID="{B4E151BE-6AB6-654D-9ABE-BB9269C9432E}" presName="cycle" presStyleCnt="0">
        <dgm:presLayoutVars>
          <dgm:dir/>
          <dgm:resizeHandles val="exact"/>
        </dgm:presLayoutVars>
      </dgm:prSet>
      <dgm:spPr/>
    </dgm:pt>
    <dgm:pt modelId="{476DCB88-1353-4A4B-8A5D-433D374D07C0}" type="pres">
      <dgm:prSet presAssocID="{C179FE92-42F9-804D-BC3C-A1FBBA76D2C4}" presName="node" presStyleLbl="node1" presStyleIdx="0" presStyleCnt="5">
        <dgm:presLayoutVars>
          <dgm:bulletEnabled val="1"/>
        </dgm:presLayoutVars>
      </dgm:prSet>
      <dgm:spPr/>
    </dgm:pt>
    <dgm:pt modelId="{0380587A-3E1C-B545-99FD-9B7C445CA33F}" type="pres">
      <dgm:prSet presAssocID="{C179FE92-42F9-804D-BC3C-A1FBBA76D2C4}" presName="spNode" presStyleCnt="0"/>
      <dgm:spPr/>
    </dgm:pt>
    <dgm:pt modelId="{26410CBE-C09C-C94D-9633-6302E01E5932}" type="pres">
      <dgm:prSet presAssocID="{8648990F-11CC-BA44-A437-92B3E497494B}" presName="sibTrans" presStyleLbl="sibTrans1D1" presStyleIdx="0" presStyleCnt="5"/>
      <dgm:spPr/>
    </dgm:pt>
    <dgm:pt modelId="{6BF6DF6B-5914-9546-B2E8-23B90EF651D7}" type="pres">
      <dgm:prSet presAssocID="{7F4941C1-4119-D64B-B643-C16DA9E76826}" presName="node" presStyleLbl="node1" presStyleIdx="1" presStyleCnt="5">
        <dgm:presLayoutVars>
          <dgm:bulletEnabled val="1"/>
        </dgm:presLayoutVars>
      </dgm:prSet>
      <dgm:spPr/>
    </dgm:pt>
    <dgm:pt modelId="{18151876-BFD6-C544-AE12-2F342B6A394F}" type="pres">
      <dgm:prSet presAssocID="{7F4941C1-4119-D64B-B643-C16DA9E76826}" presName="spNode" presStyleCnt="0"/>
      <dgm:spPr/>
    </dgm:pt>
    <dgm:pt modelId="{B80877B7-37B3-EE43-B464-D2B5F083CAF9}" type="pres">
      <dgm:prSet presAssocID="{CBA5CADF-655F-C045-966F-0104F0FAFE92}" presName="sibTrans" presStyleLbl="sibTrans1D1" presStyleIdx="1" presStyleCnt="5"/>
      <dgm:spPr/>
    </dgm:pt>
    <dgm:pt modelId="{86151B81-0A0B-C045-953E-D5B129FE38C3}" type="pres">
      <dgm:prSet presAssocID="{8E41002A-FE39-5141-9F8B-C2B479B8BD7A}" presName="node" presStyleLbl="node1" presStyleIdx="2" presStyleCnt="5">
        <dgm:presLayoutVars>
          <dgm:bulletEnabled val="1"/>
        </dgm:presLayoutVars>
      </dgm:prSet>
      <dgm:spPr/>
    </dgm:pt>
    <dgm:pt modelId="{DE984BDA-3D20-CD41-B581-4DA899437920}" type="pres">
      <dgm:prSet presAssocID="{8E41002A-FE39-5141-9F8B-C2B479B8BD7A}" presName="spNode" presStyleCnt="0"/>
      <dgm:spPr/>
    </dgm:pt>
    <dgm:pt modelId="{78D14D30-48F9-CA45-A531-39FA3CD0B29C}" type="pres">
      <dgm:prSet presAssocID="{56F09DD6-CF6D-614C-BC6D-102B1867298F}" presName="sibTrans" presStyleLbl="sibTrans1D1" presStyleIdx="2" presStyleCnt="5"/>
      <dgm:spPr/>
    </dgm:pt>
    <dgm:pt modelId="{505F8054-E9F6-4FA4-846A-D65B7244440C}" type="pres">
      <dgm:prSet presAssocID="{2E93F80C-CDC6-4D9C-99BA-DC913D1B1D8C}" presName="node" presStyleLbl="node1" presStyleIdx="3" presStyleCnt="5">
        <dgm:presLayoutVars>
          <dgm:bulletEnabled val="1"/>
        </dgm:presLayoutVars>
      </dgm:prSet>
      <dgm:spPr/>
    </dgm:pt>
    <dgm:pt modelId="{C79B2765-B4F9-4F47-A92B-9F622ADF6FC6}" type="pres">
      <dgm:prSet presAssocID="{2E93F80C-CDC6-4D9C-99BA-DC913D1B1D8C}" presName="spNode" presStyleCnt="0"/>
      <dgm:spPr/>
    </dgm:pt>
    <dgm:pt modelId="{CF26DA2C-D91F-494B-B00D-56785B45B89E}" type="pres">
      <dgm:prSet presAssocID="{B8578112-433D-41CA-AA81-CFA4C0A59C50}" presName="sibTrans" presStyleLbl="sibTrans1D1" presStyleIdx="3" presStyleCnt="5"/>
      <dgm:spPr/>
    </dgm:pt>
    <dgm:pt modelId="{0C0DD916-9DEC-4D05-9AFC-0D73EFE98B3E}" type="pres">
      <dgm:prSet presAssocID="{43D7C5A2-96B9-4F15-A7A4-66DCAD410C43}" presName="node" presStyleLbl="node1" presStyleIdx="4" presStyleCnt="5">
        <dgm:presLayoutVars>
          <dgm:bulletEnabled val="1"/>
        </dgm:presLayoutVars>
      </dgm:prSet>
      <dgm:spPr/>
    </dgm:pt>
    <dgm:pt modelId="{9BAE51DD-6E19-4A87-9D97-E6F42174521F}" type="pres">
      <dgm:prSet presAssocID="{43D7C5A2-96B9-4F15-A7A4-66DCAD410C43}" presName="spNode" presStyleCnt="0"/>
      <dgm:spPr/>
    </dgm:pt>
    <dgm:pt modelId="{6B721191-E807-4941-B7E5-6A1A3A6A7407}" type="pres">
      <dgm:prSet presAssocID="{27C81B81-0AF7-40E4-825A-E809DE6784FE}" presName="sibTrans" presStyleLbl="sibTrans1D1" presStyleIdx="4" presStyleCnt="5"/>
      <dgm:spPr/>
    </dgm:pt>
  </dgm:ptLst>
  <dgm:cxnLst>
    <dgm:cxn modelId="{AABCA705-EFB2-504F-AAF9-84DC9080B234}" type="presOf" srcId="{8648990F-11CC-BA44-A437-92B3E497494B}" destId="{26410CBE-C09C-C94D-9633-6302E01E5932}" srcOrd="0" destOrd="0" presId="urn:microsoft.com/office/officeart/2005/8/layout/cycle5"/>
    <dgm:cxn modelId="{3F15172E-C813-544D-ADE2-ED54D689F6B8}" type="presOf" srcId="{B4E151BE-6AB6-654D-9ABE-BB9269C9432E}" destId="{47B198AE-D8A2-EC44-8A13-4DE80BFE01F4}" srcOrd="0" destOrd="0" presId="urn:microsoft.com/office/officeart/2005/8/layout/cycle5"/>
    <dgm:cxn modelId="{0175483B-AA12-DE4F-BF34-B8440F0B6330}" type="presOf" srcId="{CBA5CADF-655F-C045-966F-0104F0FAFE92}" destId="{B80877B7-37B3-EE43-B464-D2B5F083CAF9}" srcOrd="0" destOrd="0" presId="urn:microsoft.com/office/officeart/2005/8/layout/cycle5"/>
    <dgm:cxn modelId="{770F693C-D921-0F40-8073-2E0373B641A3}" srcId="{B4E151BE-6AB6-654D-9ABE-BB9269C9432E}" destId="{C179FE92-42F9-804D-BC3C-A1FBBA76D2C4}" srcOrd="0" destOrd="0" parTransId="{F99EC775-61A4-F146-8BA8-A3A3F0D5ACAD}" sibTransId="{8648990F-11CC-BA44-A437-92B3E497494B}"/>
    <dgm:cxn modelId="{EE50513F-E04F-3648-8E04-1D16B54C6E3F}" type="presOf" srcId="{C179FE92-42F9-804D-BC3C-A1FBBA76D2C4}" destId="{476DCB88-1353-4A4B-8A5D-433D374D07C0}" srcOrd="0" destOrd="0" presId="urn:microsoft.com/office/officeart/2005/8/layout/cycle5"/>
    <dgm:cxn modelId="{1A8EE041-2DA0-5E44-9F22-74CA10350D6A}" type="presOf" srcId="{56F09DD6-CF6D-614C-BC6D-102B1867298F}" destId="{78D14D30-48F9-CA45-A531-39FA3CD0B29C}" srcOrd="0" destOrd="0" presId="urn:microsoft.com/office/officeart/2005/8/layout/cycle5"/>
    <dgm:cxn modelId="{FD1B7B75-0D20-4576-9A59-AE1A596E6A0C}" type="presOf" srcId="{43D7C5A2-96B9-4F15-A7A4-66DCAD410C43}" destId="{0C0DD916-9DEC-4D05-9AFC-0D73EFE98B3E}" srcOrd="0" destOrd="0" presId="urn:microsoft.com/office/officeart/2005/8/layout/cycle5"/>
    <dgm:cxn modelId="{0FE9DC7A-7EBE-4852-901B-A0EBC21DA312}" srcId="{B4E151BE-6AB6-654D-9ABE-BB9269C9432E}" destId="{43D7C5A2-96B9-4F15-A7A4-66DCAD410C43}" srcOrd="4" destOrd="0" parTransId="{11D6E0C5-58F3-451A-97BF-BCD0F146ECAD}" sibTransId="{27C81B81-0AF7-40E4-825A-E809DE6784FE}"/>
    <dgm:cxn modelId="{D42E5381-CFD1-734A-9EB8-59634F700529}" srcId="{B4E151BE-6AB6-654D-9ABE-BB9269C9432E}" destId="{8E41002A-FE39-5141-9F8B-C2B479B8BD7A}" srcOrd="2" destOrd="0" parTransId="{B91BB62D-CF69-C043-B6B0-C3465DEE67BB}" sibTransId="{56F09DD6-CF6D-614C-BC6D-102B1867298F}"/>
    <dgm:cxn modelId="{377E7F89-D20E-4107-90E5-57F9FA0EAEB0}" type="presOf" srcId="{B8578112-433D-41CA-AA81-CFA4C0A59C50}" destId="{CF26DA2C-D91F-494B-B00D-56785B45B89E}" srcOrd="0" destOrd="0" presId="urn:microsoft.com/office/officeart/2005/8/layout/cycle5"/>
    <dgm:cxn modelId="{FB4B408B-21CE-1A4E-A64A-5EE1F46675D4}" srcId="{B4E151BE-6AB6-654D-9ABE-BB9269C9432E}" destId="{7F4941C1-4119-D64B-B643-C16DA9E76826}" srcOrd="1" destOrd="0" parTransId="{08C34434-D6AD-264E-8EB2-66EEBFCD38E7}" sibTransId="{CBA5CADF-655F-C045-966F-0104F0FAFE92}"/>
    <dgm:cxn modelId="{27B36E99-357F-844E-A6D4-1CED6EA1A10F}" type="presOf" srcId="{8E41002A-FE39-5141-9F8B-C2B479B8BD7A}" destId="{86151B81-0A0B-C045-953E-D5B129FE38C3}" srcOrd="0" destOrd="0" presId="urn:microsoft.com/office/officeart/2005/8/layout/cycle5"/>
    <dgm:cxn modelId="{B6BC16B1-76B2-4D87-935E-F86BAB98AF81}" srcId="{B4E151BE-6AB6-654D-9ABE-BB9269C9432E}" destId="{2E93F80C-CDC6-4D9C-99BA-DC913D1B1D8C}" srcOrd="3" destOrd="0" parTransId="{5DE9B1ED-67C4-42A7-B29B-7B1AEC457254}" sibTransId="{B8578112-433D-41CA-AA81-CFA4C0A59C50}"/>
    <dgm:cxn modelId="{7A0822B1-66DA-B844-8F24-9E0CF255299F}" type="presOf" srcId="{7F4941C1-4119-D64B-B643-C16DA9E76826}" destId="{6BF6DF6B-5914-9546-B2E8-23B90EF651D7}" srcOrd="0" destOrd="0" presId="urn:microsoft.com/office/officeart/2005/8/layout/cycle5"/>
    <dgm:cxn modelId="{010F8DBA-0293-4C45-B1D6-6363238E89C1}" type="presOf" srcId="{27C81B81-0AF7-40E4-825A-E809DE6784FE}" destId="{6B721191-E807-4941-B7E5-6A1A3A6A7407}" srcOrd="0" destOrd="0" presId="urn:microsoft.com/office/officeart/2005/8/layout/cycle5"/>
    <dgm:cxn modelId="{59D0A4FB-7458-4E07-9934-69C0183E76DC}" type="presOf" srcId="{2E93F80C-CDC6-4D9C-99BA-DC913D1B1D8C}" destId="{505F8054-E9F6-4FA4-846A-D65B7244440C}" srcOrd="0" destOrd="0" presId="urn:microsoft.com/office/officeart/2005/8/layout/cycle5"/>
    <dgm:cxn modelId="{A9FEDAB0-B39D-CC49-87D7-754606F120E1}" type="presParOf" srcId="{47B198AE-D8A2-EC44-8A13-4DE80BFE01F4}" destId="{476DCB88-1353-4A4B-8A5D-433D374D07C0}" srcOrd="0" destOrd="0" presId="urn:microsoft.com/office/officeart/2005/8/layout/cycle5"/>
    <dgm:cxn modelId="{68AB9127-19C2-BE47-8E4A-733BB997BD73}" type="presParOf" srcId="{47B198AE-D8A2-EC44-8A13-4DE80BFE01F4}" destId="{0380587A-3E1C-B545-99FD-9B7C445CA33F}" srcOrd="1" destOrd="0" presId="urn:microsoft.com/office/officeart/2005/8/layout/cycle5"/>
    <dgm:cxn modelId="{7687D561-5AE7-734D-9CA1-1DDEE955BAF1}" type="presParOf" srcId="{47B198AE-D8A2-EC44-8A13-4DE80BFE01F4}" destId="{26410CBE-C09C-C94D-9633-6302E01E5932}" srcOrd="2" destOrd="0" presId="urn:microsoft.com/office/officeart/2005/8/layout/cycle5"/>
    <dgm:cxn modelId="{F74DEBE4-2036-204A-9F48-02F764449E1B}" type="presParOf" srcId="{47B198AE-D8A2-EC44-8A13-4DE80BFE01F4}" destId="{6BF6DF6B-5914-9546-B2E8-23B90EF651D7}" srcOrd="3" destOrd="0" presId="urn:microsoft.com/office/officeart/2005/8/layout/cycle5"/>
    <dgm:cxn modelId="{F27CA448-7B54-854D-AB76-E2538C630F1F}" type="presParOf" srcId="{47B198AE-D8A2-EC44-8A13-4DE80BFE01F4}" destId="{18151876-BFD6-C544-AE12-2F342B6A394F}" srcOrd="4" destOrd="0" presId="urn:microsoft.com/office/officeart/2005/8/layout/cycle5"/>
    <dgm:cxn modelId="{ACD9BFF0-BCA7-004F-9291-70EB87B85887}" type="presParOf" srcId="{47B198AE-D8A2-EC44-8A13-4DE80BFE01F4}" destId="{B80877B7-37B3-EE43-B464-D2B5F083CAF9}" srcOrd="5" destOrd="0" presId="urn:microsoft.com/office/officeart/2005/8/layout/cycle5"/>
    <dgm:cxn modelId="{828AA1D6-07C0-DB40-9695-D117193AA936}" type="presParOf" srcId="{47B198AE-D8A2-EC44-8A13-4DE80BFE01F4}" destId="{86151B81-0A0B-C045-953E-D5B129FE38C3}" srcOrd="6" destOrd="0" presId="urn:microsoft.com/office/officeart/2005/8/layout/cycle5"/>
    <dgm:cxn modelId="{7998EB66-EF5C-3148-A853-55A91BA15508}" type="presParOf" srcId="{47B198AE-D8A2-EC44-8A13-4DE80BFE01F4}" destId="{DE984BDA-3D20-CD41-B581-4DA899437920}" srcOrd="7" destOrd="0" presId="urn:microsoft.com/office/officeart/2005/8/layout/cycle5"/>
    <dgm:cxn modelId="{75A02D0B-CF1A-DE45-B00F-F15E44E42016}" type="presParOf" srcId="{47B198AE-D8A2-EC44-8A13-4DE80BFE01F4}" destId="{78D14D30-48F9-CA45-A531-39FA3CD0B29C}" srcOrd="8" destOrd="0" presId="urn:microsoft.com/office/officeart/2005/8/layout/cycle5"/>
    <dgm:cxn modelId="{FBAE9824-865D-4945-8683-37E470394FDF}" type="presParOf" srcId="{47B198AE-D8A2-EC44-8A13-4DE80BFE01F4}" destId="{505F8054-E9F6-4FA4-846A-D65B7244440C}" srcOrd="9" destOrd="0" presId="urn:microsoft.com/office/officeart/2005/8/layout/cycle5"/>
    <dgm:cxn modelId="{281E75F7-88B8-44CE-8F22-63611490C98D}" type="presParOf" srcId="{47B198AE-D8A2-EC44-8A13-4DE80BFE01F4}" destId="{C79B2765-B4F9-4F47-A92B-9F622ADF6FC6}" srcOrd="10" destOrd="0" presId="urn:microsoft.com/office/officeart/2005/8/layout/cycle5"/>
    <dgm:cxn modelId="{9CED477C-9018-41A4-9A00-1F76ABD64F4E}" type="presParOf" srcId="{47B198AE-D8A2-EC44-8A13-4DE80BFE01F4}" destId="{CF26DA2C-D91F-494B-B00D-56785B45B89E}" srcOrd="11" destOrd="0" presId="urn:microsoft.com/office/officeart/2005/8/layout/cycle5"/>
    <dgm:cxn modelId="{0567DDE2-42C4-426D-9E9A-2978DE60AD62}" type="presParOf" srcId="{47B198AE-D8A2-EC44-8A13-4DE80BFE01F4}" destId="{0C0DD916-9DEC-4D05-9AFC-0D73EFE98B3E}" srcOrd="12" destOrd="0" presId="urn:microsoft.com/office/officeart/2005/8/layout/cycle5"/>
    <dgm:cxn modelId="{18B50B0F-7261-4FA7-9AB4-AE5ECB741690}" type="presParOf" srcId="{47B198AE-D8A2-EC44-8A13-4DE80BFE01F4}" destId="{9BAE51DD-6E19-4A87-9D97-E6F42174521F}" srcOrd="13" destOrd="0" presId="urn:microsoft.com/office/officeart/2005/8/layout/cycle5"/>
    <dgm:cxn modelId="{17CD9D3A-ACB9-4E62-984A-19428643BD2C}" type="presParOf" srcId="{47B198AE-D8A2-EC44-8A13-4DE80BFE01F4}" destId="{6B721191-E807-4941-B7E5-6A1A3A6A7407}"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E151BE-6AB6-654D-9ABE-BB9269C9432E}" type="doc">
      <dgm:prSet loTypeId="urn:microsoft.com/office/officeart/2005/8/layout/cycle5" loCatId="" qsTypeId="urn:microsoft.com/office/officeart/2005/8/quickstyle/simple1" qsCatId="simple" csTypeId="urn:microsoft.com/office/officeart/2005/8/colors/accent6_2" csCatId="accent6" phldr="1"/>
      <dgm:spPr/>
      <dgm:t>
        <a:bodyPr/>
        <a:lstStyle/>
        <a:p>
          <a:endParaRPr lang="en-GB"/>
        </a:p>
      </dgm:t>
    </dgm:pt>
    <dgm:pt modelId="{7F4941C1-4119-D64B-B643-C16DA9E76826}">
      <dgm:prSet phldrT="[Text]" custT="1"/>
      <dgm:spPr>
        <a:solidFill>
          <a:schemeClr val="tx2">
            <a:lumMod val="10000"/>
            <a:lumOff val="90000"/>
          </a:schemeClr>
        </a:solidFill>
      </dgm:spPr>
      <dgm:t>
        <a:bodyPr/>
        <a:lstStyle/>
        <a:p>
          <a:r>
            <a:rPr kumimoji="0" lang="sv-SE" sz="1100" b="0" i="0" u="none" strike="noStrike" cap="none" spc="0" normalizeH="0" baseline="0" noProof="0" dirty="0">
              <a:ln/>
              <a:solidFill>
                <a:schemeClr val="tx2"/>
              </a:solidFill>
              <a:effectLst/>
              <a:uLnTx/>
              <a:uFillTx/>
              <a:latin typeface="LM Sans Office" pitchFamily="2" charset="77"/>
              <a:ea typeface="+mn-ea"/>
              <a:cs typeface="Helvetica" panose="020B0604020202020204" pitchFamily="34" charset="0"/>
            </a:rPr>
            <a:t>Förbättrad lönsamhet</a:t>
          </a:r>
          <a:endParaRPr lang="sv-SE" sz="1100" b="0" i="0" noProof="0" dirty="0">
            <a:solidFill>
              <a:schemeClr val="tx2"/>
            </a:solidFill>
            <a:latin typeface="LM Sans Office" pitchFamily="2" charset="77"/>
          </a:endParaRPr>
        </a:p>
      </dgm:t>
    </dgm:pt>
    <dgm:pt modelId="{08C34434-D6AD-264E-8EB2-66EEBFCD38E7}" type="parTrans" cxnId="{FB4B408B-21CE-1A4E-A64A-5EE1F46675D4}">
      <dgm:prSet/>
      <dgm:spPr/>
      <dgm:t>
        <a:bodyPr/>
        <a:lstStyle/>
        <a:p>
          <a:endParaRPr lang="en-GB" sz="1100" b="0" i="0">
            <a:latin typeface="LM Sans Office" pitchFamily="2" charset="77"/>
          </a:endParaRPr>
        </a:p>
      </dgm:t>
    </dgm:pt>
    <dgm:pt modelId="{CBA5CADF-655F-C045-966F-0104F0FAFE92}" type="sibTrans" cxnId="{FB4B408B-21CE-1A4E-A64A-5EE1F46675D4}">
      <dgm:prSet/>
      <dgm:spPr/>
      <dgm:t>
        <a:bodyPr/>
        <a:lstStyle/>
        <a:p>
          <a:endParaRPr lang="en-GB" sz="1100" b="0" i="0">
            <a:latin typeface="LM Sans Office" pitchFamily="2" charset="77"/>
          </a:endParaRPr>
        </a:p>
      </dgm:t>
    </dgm:pt>
    <dgm:pt modelId="{C179FE92-42F9-804D-BC3C-A1FBBA76D2C4}">
      <dgm:prSet phldrT="[Text]" custT="1"/>
      <dgm:spPr>
        <a:solidFill>
          <a:schemeClr val="tx2">
            <a:lumMod val="10000"/>
            <a:lumOff val="90000"/>
          </a:schemeClr>
        </a:solidFill>
      </dgm:spPr>
      <dgm:t>
        <a:bodyPr/>
        <a:lstStyle/>
        <a:p>
          <a:pPr>
            <a:buNone/>
          </a:pPr>
          <a:r>
            <a:rPr kumimoji="0" lang="sv-SE" sz="1100" b="0" i="0" u="none" strike="noStrike" cap="none" spc="0" normalizeH="0" baseline="0" noProof="0" dirty="0">
              <a:ln/>
              <a:solidFill>
                <a:schemeClr val="tx2"/>
              </a:solidFill>
              <a:effectLst/>
              <a:uLnTx/>
              <a:uFillTx/>
              <a:latin typeface="LM Sans Office" pitchFamily="2" charset="77"/>
              <a:cs typeface="Helvetica" panose="020B0604020202020204" pitchFamily="34" charset="0"/>
            </a:rPr>
            <a:t>Stärkt konkurrens-kraft</a:t>
          </a:r>
          <a:endParaRPr lang="sv-SE" sz="1100" b="0" i="0" noProof="0" dirty="0">
            <a:solidFill>
              <a:schemeClr val="tx2"/>
            </a:solidFill>
            <a:latin typeface="LM Sans Office" pitchFamily="2" charset="77"/>
          </a:endParaRPr>
        </a:p>
      </dgm:t>
    </dgm:pt>
    <dgm:pt modelId="{F99EC775-61A4-F146-8BA8-A3A3F0D5ACAD}" type="parTrans" cxnId="{770F693C-D921-0F40-8073-2E0373B641A3}">
      <dgm:prSet/>
      <dgm:spPr/>
      <dgm:t>
        <a:bodyPr/>
        <a:lstStyle/>
        <a:p>
          <a:endParaRPr lang="en-GB" sz="1100" b="0" i="0">
            <a:latin typeface="LM Sans Office" pitchFamily="2" charset="77"/>
          </a:endParaRPr>
        </a:p>
      </dgm:t>
    </dgm:pt>
    <dgm:pt modelId="{8648990F-11CC-BA44-A437-92B3E497494B}" type="sibTrans" cxnId="{770F693C-D921-0F40-8073-2E0373B641A3}">
      <dgm:prSet/>
      <dgm:spPr/>
      <dgm:t>
        <a:bodyPr/>
        <a:lstStyle/>
        <a:p>
          <a:endParaRPr lang="en-GB" sz="1100" b="0" i="0">
            <a:latin typeface="LM Sans Office" pitchFamily="2" charset="77"/>
          </a:endParaRPr>
        </a:p>
      </dgm:t>
    </dgm:pt>
    <dgm:pt modelId="{DD1D0243-80FE-FD4B-AF39-364623D79EB6}">
      <dgm:prSet custT="1"/>
      <dgm:spPr>
        <a:solidFill>
          <a:schemeClr val="tx2">
            <a:lumMod val="10000"/>
            <a:lumOff val="90000"/>
          </a:schemeClr>
        </a:solidFill>
      </dgm:spPr>
      <dgm:t>
        <a:bodyPr/>
        <a:lstStyle/>
        <a:p>
          <a:r>
            <a:rPr lang="sv-SE" sz="1100" b="0" i="0" noProof="0" dirty="0">
              <a:solidFill>
                <a:schemeClr val="tx2"/>
              </a:solidFill>
              <a:latin typeface="LM Sans Office" pitchFamily="2" charset="77"/>
            </a:rPr>
            <a:t>Högre produktivitet</a:t>
          </a:r>
        </a:p>
      </dgm:t>
    </dgm:pt>
    <dgm:pt modelId="{85BA31F4-C712-2544-A5BD-E0AB19FA7CE0}" type="parTrans" cxnId="{67C99F4E-56CD-B64B-AEBE-4C5CC25F8FB1}">
      <dgm:prSet/>
      <dgm:spPr/>
      <dgm:t>
        <a:bodyPr/>
        <a:lstStyle/>
        <a:p>
          <a:endParaRPr lang="en-GB" sz="1100" b="0" i="0">
            <a:latin typeface="LM Sans Office" pitchFamily="2" charset="77"/>
          </a:endParaRPr>
        </a:p>
      </dgm:t>
    </dgm:pt>
    <dgm:pt modelId="{B05F356E-CD48-A448-AC19-BED59E5915B9}" type="sibTrans" cxnId="{67C99F4E-56CD-B64B-AEBE-4C5CC25F8FB1}">
      <dgm:prSet/>
      <dgm:spPr/>
      <dgm:t>
        <a:bodyPr/>
        <a:lstStyle/>
        <a:p>
          <a:endParaRPr lang="en-GB" sz="1100" b="0" i="0">
            <a:latin typeface="LM Sans Office" pitchFamily="2" charset="77"/>
          </a:endParaRPr>
        </a:p>
      </dgm:t>
    </dgm:pt>
    <dgm:pt modelId="{9F71A892-869C-440C-A574-E2046BBDA575}">
      <dgm:prSet phldrT="[Text]" custT="1"/>
      <dgm:spPr>
        <a:solidFill>
          <a:schemeClr val="tx2">
            <a:lumMod val="10000"/>
            <a:lumOff val="90000"/>
          </a:schemeClr>
        </a:solidFill>
      </dgm:spPr>
      <dgm:t>
        <a:bodyPr/>
        <a:lstStyle/>
        <a:p>
          <a:r>
            <a:rPr kumimoji="0" lang="sv-SE" sz="1100" b="0" i="0" u="none" strike="noStrike" cap="none" spc="0" normalizeH="0" baseline="0" noProof="0" dirty="0">
              <a:ln/>
              <a:solidFill>
                <a:schemeClr val="tx2"/>
              </a:solidFill>
              <a:effectLst/>
              <a:uLnTx/>
              <a:uFillTx/>
              <a:latin typeface="LM Sans Office" pitchFamily="2" charset="77"/>
              <a:cs typeface="Helvetica" panose="020B0604020202020204" pitchFamily="34" charset="0"/>
            </a:rPr>
            <a:t>Investeringar möjliggörs</a:t>
          </a:r>
          <a:endParaRPr lang="sv-SE" sz="1100" b="0" i="0" noProof="0" dirty="0">
            <a:solidFill>
              <a:schemeClr val="tx2"/>
            </a:solidFill>
            <a:latin typeface="LM Sans Office" pitchFamily="2" charset="77"/>
          </a:endParaRPr>
        </a:p>
      </dgm:t>
    </dgm:pt>
    <dgm:pt modelId="{A747CCD2-54A1-4129-84F5-2CA85B360A03}" type="parTrans" cxnId="{2287317E-B287-4140-B111-B982088ECAB5}">
      <dgm:prSet/>
      <dgm:spPr/>
      <dgm:t>
        <a:bodyPr/>
        <a:lstStyle/>
        <a:p>
          <a:endParaRPr lang="sv-SE" sz="1600"/>
        </a:p>
      </dgm:t>
    </dgm:pt>
    <dgm:pt modelId="{5096DA9E-DD19-4733-991A-4279309F6A42}" type="sibTrans" cxnId="{2287317E-B287-4140-B111-B982088ECAB5}">
      <dgm:prSet/>
      <dgm:spPr/>
      <dgm:t>
        <a:bodyPr/>
        <a:lstStyle/>
        <a:p>
          <a:endParaRPr lang="sv-SE" sz="1600"/>
        </a:p>
      </dgm:t>
    </dgm:pt>
    <dgm:pt modelId="{163FDFA6-6B66-454D-A469-7D2EFA752185}">
      <dgm:prSet custT="1"/>
      <dgm:spPr>
        <a:solidFill>
          <a:schemeClr val="tx2">
            <a:lumMod val="10000"/>
            <a:lumOff val="90000"/>
          </a:schemeClr>
        </a:solidFill>
      </dgm:spPr>
      <dgm:t>
        <a:bodyPr/>
        <a:lstStyle/>
        <a:p>
          <a:r>
            <a:rPr kumimoji="0" lang="sv-SE" sz="1100" b="0" i="0" u="none" strike="noStrike" cap="none" spc="0" normalizeH="0" baseline="0" noProof="0" dirty="0">
              <a:ln/>
              <a:solidFill>
                <a:schemeClr val="tx2"/>
              </a:solidFill>
              <a:effectLst/>
              <a:uLnTx/>
              <a:uFillTx/>
              <a:latin typeface="LM Sans Office" pitchFamily="2" charset="77"/>
              <a:cs typeface="Helvetica" panose="020B0604020202020204" pitchFamily="34" charset="0"/>
            </a:rPr>
            <a:t>Ökad produktions-volym</a:t>
          </a:r>
          <a:endParaRPr lang="sv-SE" sz="1100" b="0" i="0" noProof="0" dirty="0">
            <a:solidFill>
              <a:schemeClr val="tx2"/>
            </a:solidFill>
            <a:latin typeface="LM Sans Office" pitchFamily="2" charset="77"/>
          </a:endParaRPr>
        </a:p>
      </dgm:t>
    </dgm:pt>
    <dgm:pt modelId="{7971D9AC-F20E-40B4-947D-2EFA17D6D00B}" type="parTrans" cxnId="{B66C179B-2D7E-4419-A3E2-68631A37C6FB}">
      <dgm:prSet/>
      <dgm:spPr/>
      <dgm:t>
        <a:bodyPr/>
        <a:lstStyle/>
        <a:p>
          <a:endParaRPr lang="sv-SE" sz="1600"/>
        </a:p>
      </dgm:t>
    </dgm:pt>
    <dgm:pt modelId="{AC69D598-7534-4D2F-8FD7-D96029D2096D}" type="sibTrans" cxnId="{B66C179B-2D7E-4419-A3E2-68631A37C6FB}">
      <dgm:prSet/>
      <dgm:spPr/>
      <dgm:t>
        <a:bodyPr/>
        <a:lstStyle/>
        <a:p>
          <a:endParaRPr lang="sv-SE" sz="1600"/>
        </a:p>
      </dgm:t>
    </dgm:pt>
    <dgm:pt modelId="{B987A9FB-30C8-B140-8B82-E3825AD309B2}" type="pres">
      <dgm:prSet presAssocID="{B4E151BE-6AB6-654D-9ABE-BB9269C9432E}" presName="cycle" presStyleCnt="0">
        <dgm:presLayoutVars>
          <dgm:dir/>
          <dgm:resizeHandles val="exact"/>
        </dgm:presLayoutVars>
      </dgm:prSet>
      <dgm:spPr/>
    </dgm:pt>
    <dgm:pt modelId="{8C8CB876-C34E-4E4F-B39F-5804BE9DB570}" type="pres">
      <dgm:prSet presAssocID="{7F4941C1-4119-D64B-B643-C16DA9E76826}" presName="node" presStyleLbl="node1" presStyleIdx="0" presStyleCnt="5" custScaleX="125106">
        <dgm:presLayoutVars>
          <dgm:bulletEnabled val="1"/>
        </dgm:presLayoutVars>
      </dgm:prSet>
      <dgm:spPr/>
    </dgm:pt>
    <dgm:pt modelId="{8D88FBAA-0272-DF4C-81DD-84C99DB4DB5E}" type="pres">
      <dgm:prSet presAssocID="{7F4941C1-4119-D64B-B643-C16DA9E76826}" presName="spNode" presStyleCnt="0"/>
      <dgm:spPr/>
    </dgm:pt>
    <dgm:pt modelId="{FEBBC445-107B-844C-BF0A-B34BE536B673}" type="pres">
      <dgm:prSet presAssocID="{CBA5CADF-655F-C045-966F-0104F0FAFE92}" presName="sibTrans" presStyleLbl="sibTrans1D1" presStyleIdx="0" presStyleCnt="5"/>
      <dgm:spPr/>
    </dgm:pt>
    <dgm:pt modelId="{B23ADB4D-7E11-4E74-B19B-B6B595DE83D1}" type="pres">
      <dgm:prSet presAssocID="{9F71A892-869C-440C-A574-E2046BBDA575}" presName="node" presStyleLbl="node1" presStyleIdx="1" presStyleCnt="5" custScaleX="110223">
        <dgm:presLayoutVars>
          <dgm:bulletEnabled val="1"/>
        </dgm:presLayoutVars>
      </dgm:prSet>
      <dgm:spPr/>
    </dgm:pt>
    <dgm:pt modelId="{1F167A44-6400-481E-89D7-06C2F4C5CFD5}" type="pres">
      <dgm:prSet presAssocID="{9F71A892-869C-440C-A574-E2046BBDA575}" presName="spNode" presStyleCnt="0"/>
      <dgm:spPr/>
    </dgm:pt>
    <dgm:pt modelId="{8BD58A07-D670-4679-A821-39A64F949E98}" type="pres">
      <dgm:prSet presAssocID="{5096DA9E-DD19-4733-991A-4279309F6A42}" presName="sibTrans" presStyleLbl="sibTrans1D1" presStyleIdx="1" presStyleCnt="5"/>
      <dgm:spPr/>
    </dgm:pt>
    <dgm:pt modelId="{0B546043-F8B2-E745-9F30-D70ED6F24DFD}" type="pres">
      <dgm:prSet presAssocID="{DD1D0243-80FE-FD4B-AF39-364623D79EB6}" presName="node" presStyleLbl="node1" presStyleIdx="2" presStyleCnt="5" custScaleX="110223" custRadScaleRad="99991" custRadScaleInc="-11629">
        <dgm:presLayoutVars>
          <dgm:bulletEnabled val="1"/>
        </dgm:presLayoutVars>
      </dgm:prSet>
      <dgm:spPr/>
    </dgm:pt>
    <dgm:pt modelId="{0256E39D-A656-D14B-B605-3ADF627C99F4}" type="pres">
      <dgm:prSet presAssocID="{DD1D0243-80FE-FD4B-AF39-364623D79EB6}" presName="spNode" presStyleCnt="0"/>
      <dgm:spPr/>
    </dgm:pt>
    <dgm:pt modelId="{8F57C7AB-25C8-0847-8566-307C85BF00BD}" type="pres">
      <dgm:prSet presAssocID="{B05F356E-CD48-A448-AC19-BED59E5915B9}" presName="sibTrans" presStyleLbl="sibTrans1D1" presStyleIdx="2" presStyleCnt="5"/>
      <dgm:spPr/>
    </dgm:pt>
    <dgm:pt modelId="{71DB5A65-2D0C-B34B-B0D6-7857D92AF9EA}" type="pres">
      <dgm:prSet presAssocID="{C179FE92-42F9-804D-BC3C-A1FBBA76D2C4}" presName="node" presStyleLbl="node1" presStyleIdx="3" presStyleCnt="5" custScaleX="110223" custRadScaleRad="93978" custRadScaleInc="23259">
        <dgm:presLayoutVars>
          <dgm:bulletEnabled val="1"/>
        </dgm:presLayoutVars>
      </dgm:prSet>
      <dgm:spPr/>
    </dgm:pt>
    <dgm:pt modelId="{82F9AC51-7743-7A4E-83A5-D484A765140D}" type="pres">
      <dgm:prSet presAssocID="{C179FE92-42F9-804D-BC3C-A1FBBA76D2C4}" presName="spNode" presStyleCnt="0"/>
      <dgm:spPr/>
    </dgm:pt>
    <dgm:pt modelId="{4D400F6C-F090-574F-A33C-7B3F1813D12A}" type="pres">
      <dgm:prSet presAssocID="{8648990F-11CC-BA44-A437-92B3E497494B}" presName="sibTrans" presStyleLbl="sibTrans1D1" presStyleIdx="3" presStyleCnt="5"/>
      <dgm:spPr/>
    </dgm:pt>
    <dgm:pt modelId="{7AE8FEB4-3863-4058-B3F2-0931249E51AA}" type="pres">
      <dgm:prSet presAssocID="{163FDFA6-6B66-454D-A469-7D2EFA752185}" presName="node" presStyleLbl="node1" presStyleIdx="4" presStyleCnt="5" custScaleX="110223">
        <dgm:presLayoutVars>
          <dgm:bulletEnabled val="1"/>
        </dgm:presLayoutVars>
      </dgm:prSet>
      <dgm:spPr/>
    </dgm:pt>
    <dgm:pt modelId="{4E95C343-EC3C-41F1-B758-607AAD8F994D}" type="pres">
      <dgm:prSet presAssocID="{163FDFA6-6B66-454D-A469-7D2EFA752185}" presName="spNode" presStyleCnt="0"/>
      <dgm:spPr/>
    </dgm:pt>
    <dgm:pt modelId="{461B6A21-5F51-4251-97AD-D9FD0F815B4C}" type="pres">
      <dgm:prSet presAssocID="{AC69D598-7534-4D2F-8FD7-D96029D2096D}" presName="sibTrans" presStyleLbl="sibTrans1D1" presStyleIdx="4" presStyleCnt="5"/>
      <dgm:spPr/>
    </dgm:pt>
  </dgm:ptLst>
  <dgm:cxnLst>
    <dgm:cxn modelId="{770F693C-D921-0F40-8073-2E0373B641A3}" srcId="{B4E151BE-6AB6-654D-9ABE-BB9269C9432E}" destId="{C179FE92-42F9-804D-BC3C-A1FBBA76D2C4}" srcOrd="3" destOrd="0" parTransId="{F99EC775-61A4-F146-8BA8-A3A3F0D5ACAD}" sibTransId="{8648990F-11CC-BA44-A437-92B3E497494B}"/>
    <dgm:cxn modelId="{67C99F4E-56CD-B64B-AEBE-4C5CC25F8FB1}" srcId="{B4E151BE-6AB6-654D-9ABE-BB9269C9432E}" destId="{DD1D0243-80FE-FD4B-AF39-364623D79EB6}" srcOrd="2" destOrd="0" parTransId="{85BA31F4-C712-2544-A5BD-E0AB19FA7CE0}" sibTransId="{B05F356E-CD48-A448-AC19-BED59E5915B9}"/>
    <dgm:cxn modelId="{7AA71D4F-B4A1-F745-9412-6E60FB031F13}" type="presOf" srcId="{B05F356E-CD48-A448-AC19-BED59E5915B9}" destId="{8F57C7AB-25C8-0847-8566-307C85BF00BD}" srcOrd="0" destOrd="0" presId="urn:microsoft.com/office/officeart/2005/8/layout/cycle5"/>
    <dgm:cxn modelId="{797B744F-9434-B043-95CE-A584E98E9333}" type="presOf" srcId="{DD1D0243-80FE-FD4B-AF39-364623D79EB6}" destId="{0B546043-F8B2-E745-9F30-D70ED6F24DFD}" srcOrd="0" destOrd="0" presId="urn:microsoft.com/office/officeart/2005/8/layout/cycle5"/>
    <dgm:cxn modelId="{55CE9C57-0CBE-3747-8C15-22265F1E2525}" type="presOf" srcId="{CBA5CADF-655F-C045-966F-0104F0FAFE92}" destId="{FEBBC445-107B-844C-BF0A-B34BE536B673}" srcOrd="0" destOrd="0" presId="urn:microsoft.com/office/officeart/2005/8/layout/cycle5"/>
    <dgm:cxn modelId="{4038C866-4220-9B46-9451-1FB3E4918CFE}" type="presOf" srcId="{8648990F-11CC-BA44-A437-92B3E497494B}" destId="{4D400F6C-F090-574F-A33C-7B3F1813D12A}" srcOrd="0" destOrd="0" presId="urn:microsoft.com/office/officeart/2005/8/layout/cycle5"/>
    <dgm:cxn modelId="{0D835873-664C-4103-9352-2FE94D3B5458}" type="presOf" srcId="{AC69D598-7534-4D2F-8FD7-D96029D2096D}" destId="{461B6A21-5F51-4251-97AD-D9FD0F815B4C}" srcOrd="0" destOrd="0" presId="urn:microsoft.com/office/officeart/2005/8/layout/cycle5"/>
    <dgm:cxn modelId="{2287317E-B287-4140-B111-B982088ECAB5}" srcId="{B4E151BE-6AB6-654D-9ABE-BB9269C9432E}" destId="{9F71A892-869C-440C-A574-E2046BBDA575}" srcOrd="1" destOrd="0" parTransId="{A747CCD2-54A1-4129-84F5-2CA85B360A03}" sibTransId="{5096DA9E-DD19-4733-991A-4279309F6A42}"/>
    <dgm:cxn modelId="{FB4B408B-21CE-1A4E-A64A-5EE1F46675D4}" srcId="{B4E151BE-6AB6-654D-9ABE-BB9269C9432E}" destId="{7F4941C1-4119-D64B-B643-C16DA9E76826}" srcOrd="0" destOrd="0" parTransId="{08C34434-D6AD-264E-8EB2-66EEBFCD38E7}" sibTransId="{CBA5CADF-655F-C045-966F-0104F0FAFE92}"/>
    <dgm:cxn modelId="{47D7408B-D799-C747-AA6B-0096C6A9A265}" type="presOf" srcId="{C179FE92-42F9-804D-BC3C-A1FBBA76D2C4}" destId="{71DB5A65-2D0C-B34B-B0D6-7857D92AF9EA}" srcOrd="0" destOrd="0" presId="urn:microsoft.com/office/officeart/2005/8/layout/cycle5"/>
    <dgm:cxn modelId="{9EA33496-0CC0-4EF9-8EE6-2C0DCAAD372B}" type="presOf" srcId="{163FDFA6-6B66-454D-A469-7D2EFA752185}" destId="{7AE8FEB4-3863-4058-B3F2-0931249E51AA}" srcOrd="0" destOrd="0" presId="urn:microsoft.com/office/officeart/2005/8/layout/cycle5"/>
    <dgm:cxn modelId="{B66C179B-2D7E-4419-A3E2-68631A37C6FB}" srcId="{B4E151BE-6AB6-654D-9ABE-BB9269C9432E}" destId="{163FDFA6-6B66-454D-A469-7D2EFA752185}" srcOrd="4" destOrd="0" parTransId="{7971D9AC-F20E-40B4-947D-2EFA17D6D00B}" sibTransId="{AC69D598-7534-4D2F-8FD7-D96029D2096D}"/>
    <dgm:cxn modelId="{D9D9F9AF-AB9A-0E4C-934E-40BD378ECD27}" type="presOf" srcId="{B4E151BE-6AB6-654D-9ABE-BB9269C9432E}" destId="{B987A9FB-30C8-B140-8B82-E3825AD309B2}" srcOrd="0" destOrd="0" presId="urn:microsoft.com/office/officeart/2005/8/layout/cycle5"/>
    <dgm:cxn modelId="{A64B34B3-4D27-FA45-A884-5E0838409CE3}" type="presOf" srcId="{7F4941C1-4119-D64B-B643-C16DA9E76826}" destId="{8C8CB876-C34E-4E4F-B39F-5804BE9DB570}" srcOrd="0" destOrd="0" presId="urn:microsoft.com/office/officeart/2005/8/layout/cycle5"/>
    <dgm:cxn modelId="{08F1D1CA-2A79-4998-B852-C95866C1717B}" type="presOf" srcId="{5096DA9E-DD19-4733-991A-4279309F6A42}" destId="{8BD58A07-D670-4679-A821-39A64F949E98}" srcOrd="0" destOrd="0" presId="urn:microsoft.com/office/officeart/2005/8/layout/cycle5"/>
    <dgm:cxn modelId="{524981D9-3DEA-437B-B958-5247D0E1E2E7}" type="presOf" srcId="{9F71A892-869C-440C-A574-E2046BBDA575}" destId="{B23ADB4D-7E11-4E74-B19B-B6B595DE83D1}" srcOrd="0" destOrd="0" presId="urn:microsoft.com/office/officeart/2005/8/layout/cycle5"/>
    <dgm:cxn modelId="{5FBC50FC-A5D7-BC4B-92B4-A13703211B02}" type="presParOf" srcId="{B987A9FB-30C8-B140-8B82-E3825AD309B2}" destId="{8C8CB876-C34E-4E4F-B39F-5804BE9DB570}" srcOrd="0" destOrd="0" presId="urn:microsoft.com/office/officeart/2005/8/layout/cycle5"/>
    <dgm:cxn modelId="{74E4C74F-37F8-A049-9A93-EF617763EBD1}" type="presParOf" srcId="{B987A9FB-30C8-B140-8B82-E3825AD309B2}" destId="{8D88FBAA-0272-DF4C-81DD-84C99DB4DB5E}" srcOrd="1" destOrd="0" presId="urn:microsoft.com/office/officeart/2005/8/layout/cycle5"/>
    <dgm:cxn modelId="{69669BF0-4AE4-FD44-8456-B0802ACD2882}" type="presParOf" srcId="{B987A9FB-30C8-B140-8B82-E3825AD309B2}" destId="{FEBBC445-107B-844C-BF0A-B34BE536B673}" srcOrd="2" destOrd="0" presId="urn:microsoft.com/office/officeart/2005/8/layout/cycle5"/>
    <dgm:cxn modelId="{657AF71E-EE6F-463F-9FCB-BF19BA7E6EF5}" type="presParOf" srcId="{B987A9FB-30C8-B140-8B82-E3825AD309B2}" destId="{B23ADB4D-7E11-4E74-B19B-B6B595DE83D1}" srcOrd="3" destOrd="0" presId="urn:microsoft.com/office/officeart/2005/8/layout/cycle5"/>
    <dgm:cxn modelId="{ECE9EB92-7E94-4254-B408-D946EC563591}" type="presParOf" srcId="{B987A9FB-30C8-B140-8B82-E3825AD309B2}" destId="{1F167A44-6400-481E-89D7-06C2F4C5CFD5}" srcOrd="4" destOrd="0" presId="urn:microsoft.com/office/officeart/2005/8/layout/cycle5"/>
    <dgm:cxn modelId="{CEC5280C-C873-4C6E-BF1B-0E55891FA7F1}" type="presParOf" srcId="{B987A9FB-30C8-B140-8B82-E3825AD309B2}" destId="{8BD58A07-D670-4679-A821-39A64F949E98}" srcOrd="5" destOrd="0" presId="urn:microsoft.com/office/officeart/2005/8/layout/cycle5"/>
    <dgm:cxn modelId="{59342FBE-8A50-194B-BE76-A817C38265AC}" type="presParOf" srcId="{B987A9FB-30C8-B140-8B82-E3825AD309B2}" destId="{0B546043-F8B2-E745-9F30-D70ED6F24DFD}" srcOrd="6" destOrd="0" presId="urn:microsoft.com/office/officeart/2005/8/layout/cycle5"/>
    <dgm:cxn modelId="{E16AFF91-D622-C54D-9B60-FBC99769C60A}" type="presParOf" srcId="{B987A9FB-30C8-B140-8B82-E3825AD309B2}" destId="{0256E39D-A656-D14B-B605-3ADF627C99F4}" srcOrd="7" destOrd="0" presId="urn:microsoft.com/office/officeart/2005/8/layout/cycle5"/>
    <dgm:cxn modelId="{A7453BD1-6D8B-E643-8743-F73FC96D122C}" type="presParOf" srcId="{B987A9FB-30C8-B140-8B82-E3825AD309B2}" destId="{8F57C7AB-25C8-0847-8566-307C85BF00BD}" srcOrd="8" destOrd="0" presId="urn:microsoft.com/office/officeart/2005/8/layout/cycle5"/>
    <dgm:cxn modelId="{D14284CE-C14A-4B49-A06C-12FDEFB022E2}" type="presParOf" srcId="{B987A9FB-30C8-B140-8B82-E3825AD309B2}" destId="{71DB5A65-2D0C-B34B-B0D6-7857D92AF9EA}" srcOrd="9" destOrd="0" presId="urn:microsoft.com/office/officeart/2005/8/layout/cycle5"/>
    <dgm:cxn modelId="{5D5F31FB-D93F-6444-ABC8-641F450980EB}" type="presParOf" srcId="{B987A9FB-30C8-B140-8B82-E3825AD309B2}" destId="{82F9AC51-7743-7A4E-83A5-D484A765140D}" srcOrd="10" destOrd="0" presId="urn:microsoft.com/office/officeart/2005/8/layout/cycle5"/>
    <dgm:cxn modelId="{8223FEDC-69B6-844F-8379-A1BFC57A80E0}" type="presParOf" srcId="{B987A9FB-30C8-B140-8B82-E3825AD309B2}" destId="{4D400F6C-F090-574F-A33C-7B3F1813D12A}" srcOrd="11" destOrd="0" presId="urn:microsoft.com/office/officeart/2005/8/layout/cycle5"/>
    <dgm:cxn modelId="{0FD741BE-E0ED-4F98-9219-B4E47CBF6C76}" type="presParOf" srcId="{B987A9FB-30C8-B140-8B82-E3825AD309B2}" destId="{7AE8FEB4-3863-4058-B3F2-0931249E51AA}" srcOrd="12" destOrd="0" presId="urn:microsoft.com/office/officeart/2005/8/layout/cycle5"/>
    <dgm:cxn modelId="{E5D2B496-E102-404A-A52F-FDBF3BF14449}" type="presParOf" srcId="{B987A9FB-30C8-B140-8B82-E3825AD309B2}" destId="{4E95C343-EC3C-41F1-B758-607AAD8F994D}" srcOrd="13" destOrd="0" presId="urn:microsoft.com/office/officeart/2005/8/layout/cycle5"/>
    <dgm:cxn modelId="{D68F1242-C24C-4DA3-A300-FE2C27F4739C}" type="presParOf" srcId="{B987A9FB-30C8-B140-8B82-E3825AD309B2}" destId="{461B6A21-5F51-4251-97AD-D9FD0F815B4C}" srcOrd="14" destOrd="0" presId="urn:microsoft.com/office/officeart/2005/8/layout/cycle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6DCB88-1353-4A4B-8A5D-433D374D07C0}">
      <dsp:nvSpPr>
        <dsp:cNvPr id="0" name=""/>
        <dsp:cNvSpPr/>
      </dsp:nvSpPr>
      <dsp:spPr>
        <a:xfrm>
          <a:off x="1512780" y="1797"/>
          <a:ext cx="979835"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sv-SE" sz="1100" b="0" i="0" kern="1200" noProof="0" dirty="0">
              <a:solidFill>
                <a:schemeClr val="tx2"/>
              </a:solidFill>
              <a:latin typeface="LM Sans Office" pitchFamily="2" charset="77"/>
              <a:cs typeface="Helvetica" panose="020B0604020202020204" pitchFamily="34" charset="0"/>
              <a:sym typeface="Wingdings" panose="05000000000000000000" pitchFamily="2" charset="2"/>
            </a:rPr>
            <a:t>Låg lönsamhet</a:t>
          </a:r>
          <a:endParaRPr lang="sv-SE" sz="1100" b="0" i="0" kern="1200" noProof="0" dirty="0">
            <a:solidFill>
              <a:schemeClr val="tx2"/>
            </a:solidFill>
            <a:latin typeface="LM Sans Office" pitchFamily="2" charset="77"/>
          </a:endParaRPr>
        </a:p>
      </dsp:txBody>
      <dsp:txXfrm>
        <a:off x="1543871" y="32888"/>
        <a:ext cx="917653" cy="574711"/>
      </dsp:txXfrm>
    </dsp:sp>
    <dsp:sp modelId="{26410CBE-C09C-C94D-9633-6302E01E5932}">
      <dsp:nvSpPr>
        <dsp:cNvPr id="0" name=""/>
        <dsp:cNvSpPr/>
      </dsp:nvSpPr>
      <dsp:spPr>
        <a:xfrm>
          <a:off x="730530" y="320244"/>
          <a:ext cx="2544336" cy="2544336"/>
        </a:xfrm>
        <a:custGeom>
          <a:avLst/>
          <a:gdLst/>
          <a:ahLst/>
          <a:cxnLst/>
          <a:rect l="0" t="0" r="0" b="0"/>
          <a:pathLst>
            <a:path>
              <a:moveTo>
                <a:pt x="1893283" y="161930"/>
              </a:moveTo>
              <a:arcTo wR="1272168" hR="1272168" stAng="17953473" swAng="1211479"/>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BF6DF6B-5914-9546-B2E8-23B90EF651D7}">
      <dsp:nvSpPr>
        <dsp:cNvPr id="0" name=""/>
        <dsp:cNvSpPr/>
      </dsp:nvSpPr>
      <dsp:spPr>
        <a:xfrm>
          <a:off x="2722684" y="880844"/>
          <a:ext cx="979835"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sv-SE" sz="1100" b="0" i="0" kern="1200" noProof="0" dirty="0">
              <a:solidFill>
                <a:schemeClr val="tx2"/>
              </a:solidFill>
              <a:latin typeface="LM Sans Office" pitchFamily="2" charset="77"/>
            </a:rPr>
            <a:t>Uteblivna investeringar</a:t>
          </a:r>
        </a:p>
      </dsp:txBody>
      <dsp:txXfrm>
        <a:off x="2753775" y="911935"/>
        <a:ext cx="917653" cy="574711"/>
      </dsp:txXfrm>
    </dsp:sp>
    <dsp:sp modelId="{B80877B7-37B3-EE43-B464-D2B5F083CAF9}">
      <dsp:nvSpPr>
        <dsp:cNvPr id="0" name=""/>
        <dsp:cNvSpPr/>
      </dsp:nvSpPr>
      <dsp:spPr>
        <a:xfrm>
          <a:off x="730530" y="320244"/>
          <a:ext cx="2544336" cy="2544336"/>
        </a:xfrm>
        <a:custGeom>
          <a:avLst/>
          <a:gdLst/>
          <a:ahLst/>
          <a:cxnLst/>
          <a:rect l="0" t="0" r="0" b="0"/>
          <a:pathLst>
            <a:path>
              <a:moveTo>
                <a:pt x="2541284" y="1360239"/>
              </a:moveTo>
              <a:arcTo wR="1272168" hR="1272168" stAng="21838182" swAng="1359680"/>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6151B81-0A0B-C045-953E-D5B129FE38C3}">
      <dsp:nvSpPr>
        <dsp:cNvPr id="0" name=""/>
        <dsp:cNvSpPr/>
      </dsp:nvSpPr>
      <dsp:spPr>
        <a:xfrm>
          <a:off x="2260542" y="2303171"/>
          <a:ext cx="979835"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sv-SE" sz="1100" b="0" i="0" kern="1200" noProof="0" dirty="0">
              <a:solidFill>
                <a:schemeClr val="tx2"/>
              </a:solidFill>
              <a:latin typeface="LM Sans Office" pitchFamily="2" charset="77"/>
            </a:rPr>
            <a:t>Låg </a:t>
          </a:r>
          <a:br>
            <a:rPr lang="sv-SE" sz="1100" b="0" i="0" kern="1200" noProof="0" dirty="0">
              <a:solidFill>
                <a:schemeClr val="tx2"/>
              </a:solidFill>
              <a:latin typeface="LM Sans Office" pitchFamily="2" charset="77"/>
            </a:rPr>
          </a:br>
          <a:r>
            <a:rPr lang="sv-SE" sz="1100" b="0" i="0" kern="1200" noProof="0" dirty="0">
              <a:solidFill>
                <a:schemeClr val="tx2"/>
              </a:solidFill>
              <a:latin typeface="LM Sans Office" pitchFamily="2" charset="77"/>
            </a:rPr>
            <a:t>produktivitet</a:t>
          </a:r>
          <a:endParaRPr kumimoji="0" lang="sv-SE" sz="1100" b="0" i="0" u="none" strike="noStrike" kern="1200" cap="none" spc="0" normalizeH="0" baseline="0" noProof="0" dirty="0">
            <a:ln/>
            <a:solidFill>
              <a:schemeClr val="tx2"/>
            </a:solidFill>
            <a:effectLst/>
            <a:uLnTx/>
            <a:uFillTx/>
            <a:latin typeface="LM Sans Office" pitchFamily="2" charset="77"/>
            <a:ea typeface="+mn-ea"/>
            <a:cs typeface="Helvetica" panose="020B0604020202020204" pitchFamily="34" charset="0"/>
          </a:endParaRPr>
        </a:p>
      </dsp:txBody>
      <dsp:txXfrm>
        <a:off x="2291633" y="2334262"/>
        <a:ext cx="917653" cy="574711"/>
      </dsp:txXfrm>
    </dsp:sp>
    <dsp:sp modelId="{78D14D30-48F9-CA45-A531-39FA3CD0B29C}">
      <dsp:nvSpPr>
        <dsp:cNvPr id="0" name=""/>
        <dsp:cNvSpPr/>
      </dsp:nvSpPr>
      <dsp:spPr>
        <a:xfrm>
          <a:off x="730530" y="320244"/>
          <a:ext cx="2544336" cy="2544336"/>
        </a:xfrm>
        <a:custGeom>
          <a:avLst/>
          <a:gdLst/>
          <a:ahLst/>
          <a:cxnLst/>
          <a:rect l="0" t="0" r="0" b="0"/>
          <a:pathLst>
            <a:path>
              <a:moveTo>
                <a:pt x="1428278" y="2534721"/>
              </a:moveTo>
              <a:arcTo wR="1272168" hR="1272168" stAng="4977080" swAng="845839"/>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05F8054-E9F6-4FA4-846A-D65B7244440C}">
      <dsp:nvSpPr>
        <dsp:cNvPr id="0" name=""/>
        <dsp:cNvSpPr/>
      </dsp:nvSpPr>
      <dsp:spPr>
        <a:xfrm>
          <a:off x="765018" y="2303171"/>
          <a:ext cx="979835"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sv-SE" sz="1100" b="0" i="0" kern="1200" noProof="0" dirty="0">
              <a:solidFill>
                <a:schemeClr val="tx2"/>
              </a:solidFill>
              <a:latin typeface="LM Sans Office" pitchFamily="2" charset="77"/>
              <a:cs typeface="Helvetica" panose="020B0604020202020204" pitchFamily="34" charset="0"/>
              <a:sym typeface="Wingdings" panose="05000000000000000000" pitchFamily="2" charset="2"/>
            </a:rPr>
            <a:t>Svag </a:t>
          </a:r>
          <a:br>
            <a:rPr lang="sv-SE" sz="1100" b="0" i="0" kern="1200" noProof="0" dirty="0">
              <a:solidFill>
                <a:schemeClr val="tx2"/>
              </a:solidFill>
              <a:latin typeface="LM Sans Office" pitchFamily="2" charset="77"/>
              <a:cs typeface="Helvetica" panose="020B0604020202020204" pitchFamily="34" charset="0"/>
              <a:sym typeface="Wingdings" panose="05000000000000000000" pitchFamily="2" charset="2"/>
            </a:rPr>
          </a:br>
          <a:r>
            <a:rPr lang="sv-SE" sz="1100" b="0" i="0" kern="1200" noProof="0" dirty="0">
              <a:solidFill>
                <a:schemeClr val="tx2"/>
              </a:solidFill>
              <a:latin typeface="LM Sans Office" pitchFamily="2" charset="77"/>
              <a:cs typeface="Helvetica" panose="020B0604020202020204" pitchFamily="34" charset="0"/>
              <a:sym typeface="Wingdings" panose="05000000000000000000" pitchFamily="2" charset="2"/>
            </a:rPr>
            <a:t>konkurrens-kraft</a:t>
          </a:r>
          <a:endParaRPr kumimoji="0" lang="sv-SE" sz="1100" b="0" i="0" u="none" strike="noStrike" kern="1200" cap="none" spc="0" normalizeH="0" baseline="0" noProof="0" dirty="0">
            <a:ln/>
            <a:solidFill>
              <a:schemeClr val="tx2"/>
            </a:solidFill>
            <a:effectLst/>
            <a:uLnTx/>
            <a:uFillTx/>
            <a:latin typeface="LM Sans Office" pitchFamily="2" charset="77"/>
            <a:ea typeface="+mn-ea"/>
            <a:cs typeface="Helvetica" panose="020B0604020202020204" pitchFamily="34" charset="0"/>
          </a:endParaRPr>
        </a:p>
      </dsp:txBody>
      <dsp:txXfrm>
        <a:off x="796109" y="2334262"/>
        <a:ext cx="917653" cy="574711"/>
      </dsp:txXfrm>
    </dsp:sp>
    <dsp:sp modelId="{CF26DA2C-D91F-494B-B00D-56785B45B89E}">
      <dsp:nvSpPr>
        <dsp:cNvPr id="0" name=""/>
        <dsp:cNvSpPr/>
      </dsp:nvSpPr>
      <dsp:spPr>
        <a:xfrm>
          <a:off x="730530" y="320244"/>
          <a:ext cx="2544336" cy="2544336"/>
        </a:xfrm>
        <a:custGeom>
          <a:avLst/>
          <a:gdLst/>
          <a:ahLst/>
          <a:cxnLst/>
          <a:rect l="0" t="0" r="0" b="0"/>
          <a:pathLst>
            <a:path>
              <a:moveTo>
                <a:pt x="134962" y="1842409"/>
              </a:moveTo>
              <a:arcTo wR="1272168" hR="1272168" stAng="9202138" swAng="1359680"/>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C0DD916-9DEC-4D05-9AFC-0D73EFE98B3E}">
      <dsp:nvSpPr>
        <dsp:cNvPr id="0" name=""/>
        <dsp:cNvSpPr/>
      </dsp:nvSpPr>
      <dsp:spPr>
        <a:xfrm>
          <a:off x="302876" y="880844"/>
          <a:ext cx="979835"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0" lang="sv-SE" sz="1100" b="0" i="0" u="none" strike="noStrike" kern="1200" cap="none" spc="0" normalizeH="0" baseline="0" noProof="0" dirty="0">
              <a:ln/>
              <a:solidFill>
                <a:schemeClr val="tx2"/>
              </a:solidFill>
              <a:effectLst/>
              <a:uLnTx/>
              <a:uFillTx/>
              <a:latin typeface="LM Sans Office" pitchFamily="2" charset="77"/>
              <a:ea typeface="+mn-ea"/>
              <a:cs typeface="Helvetica" panose="020B0604020202020204" pitchFamily="34" charset="0"/>
            </a:rPr>
            <a:t>Minskade produktions-volymer</a:t>
          </a:r>
        </a:p>
      </dsp:txBody>
      <dsp:txXfrm>
        <a:off x="333967" y="911935"/>
        <a:ext cx="917653" cy="574711"/>
      </dsp:txXfrm>
    </dsp:sp>
    <dsp:sp modelId="{6B721191-E807-4941-B7E5-6A1A3A6A7407}">
      <dsp:nvSpPr>
        <dsp:cNvPr id="0" name=""/>
        <dsp:cNvSpPr/>
      </dsp:nvSpPr>
      <dsp:spPr>
        <a:xfrm>
          <a:off x="730530" y="320244"/>
          <a:ext cx="2544336" cy="2544336"/>
        </a:xfrm>
        <a:custGeom>
          <a:avLst/>
          <a:gdLst/>
          <a:ahLst/>
          <a:cxnLst/>
          <a:rect l="0" t="0" r="0" b="0"/>
          <a:pathLst>
            <a:path>
              <a:moveTo>
                <a:pt x="306018" y="444541"/>
              </a:moveTo>
              <a:arcTo wR="1272168" hR="1272168" stAng="13235048" swAng="1211479"/>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8CB876-C34E-4E4F-B39F-5804BE9DB570}">
      <dsp:nvSpPr>
        <dsp:cNvPr id="0" name=""/>
        <dsp:cNvSpPr/>
      </dsp:nvSpPr>
      <dsp:spPr>
        <a:xfrm>
          <a:off x="1389781" y="1797"/>
          <a:ext cx="1225833"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0" lang="sv-SE" sz="1100" b="0" i="0" u="none" strike="noStrike" kern="1200" cap="none" spc="0" normalizeH="0" baseline="0" noProof="0" dirty="0">
              <a:ln/>
              <a:solidFill>
                <a:schemeClr val="tx2"/>
              </a:solidFill>
              <a:effectLst/>
              <a:uLnTx/>
              <a:uFillTx/>
              <a:latin typeface="LM Sans Office" pitchFamily="2" charset="77"/>
              <a:ea typeface="+mn-ea"/>
              <a:cs typeface="Helvetica" panose="020B0604020202020204" pitchFamily="34" charset="0"/>
            </a:rPr>
            <a:t>Förbättrad lönsamhet</a:t>
          </a:r>
          <a:endParaRPr lang="sv-SE" sz="1100" b="0" i="0" kern="1200" noProof="0" dirty="0">
            <a:solidFill>
              <a:schemeClr val="tx2"/>
            </a:solidFill>
            <a:latin typeface="LM Sans Office" pitchFamily="2" charset="77"/>
          </a:endParaRPr>
        </a:p>
      </dsp:txBody>
      <dsp:txXfrm>
        <a:off x="1420872" y="32888"/>
        <a:ext cx="1163651" cy="574711"/>
      </dsp:txXfrm>
    </dsp:sp>
    <dsp:sp modelId="{FEBBC445-107B-844C-BF0A-B34BE536B673}">
      <dsp:nvSpPr>
        <dsp:cNvPr id="0" name=""/>
        <dsp:cNvSpPr/>
      </dsp:nvSpPr>
      <dsp:spPr>
        <a:xfrm>
          <a:off x="730530" y="320244"/>
          <a:ext cx="2544336" cy="2544336"/>
        </a:xfrm>
        <a:custGeom>
          <a:avLst/>
          <a:gdLst/>
          <a:ahLst/>
          <a:cxnLst/>
          <a:rect l="0" t="0" r="0" b="0"/>
          <a:pathLst>
            <a:path>
              <a:moveTo>
                <a:pt x="1987031" y="219845"/>
              </a:moveTo>
              <a:arcTo wR="1272168" hR="1272168" stAng="18251341" swAng="984868"/>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23ADB4D-7E11-4E74-B19B-B6B595DE83D1}">
      <dsp:nvSpPr>
        <dsp:cNvPr id="0" name=""/>
        <dsp:cNvSpPr/>
      </dsp:nvSpPr>
      <dsp:spPr>
        <a:xfrm>
          <a:off x="2672600" y="880844"/>
          <a:ext cx="1080004"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0" lang="sv-SE" sz="1100" b="0" i="0" u="none" strike="noStrike" kern="1200" cap="none" spc="0" normalizeH="0" baseline="0" noProof="0" dirty="0">
              <a:ln/>
              <a:solidFill>
                <a:schemeClr val="tx2"/>
              </a:solidFill>
              <a:effectLst/>
              <a:uLnTx/>
              <a:uFillTx/>
              <a:latin typeface="LM Sans Office" pitchFamily="2" charset="77"/>
              <a:cs typeface="Helvetica" panose="020B0604020202020204" pitchFamily="34" charset="0"/>
            </a:rPr>
            <a:t>Investeringar möjliggörs</a:t>
          </a:r>
          <a:endParaRPr lang="sv-SE" sz="1100" b="0" i="0" kern="1200" noProof="0" dirty="0">
            <a:solidFill>
              <a:schemeClr val="tx2"/>
            </a:solidFill>
            <a:latin typeface="LM Sans Office" pitchFamily="2" charset="77"/>
          </a:endParaRPr>
        </a:p>
      </dsp:txBody>
      <dsp:txXfrm>
        <a:off x="2703691" y="911935"/>
        <a:ext cx="1017822" cy="574711"/>
      </dsp:txXfrm>
    </dsp:sp>
    <dsp:sp modelId="{8BD58A07-D670-4679-A821-39A64F949E98}">
      <dsp:nvSpPr>
        <dsp:cNvPr id="0" name=""/>
        <dsp:cNvSpPr/>
      </dsp:nvSpPr>
      <dsp:spPr>
        <a:xfrm>
          <a:off x="730518" y="320046"/>
          <a:ext cx="2544336" cy="2544336"/>
        </a:xfrm>
        <a:custGeom>
          <a:avLst/>
          <a:gdLst/>
          <a:ahLst/>
          <a:cxnLst/>
          <a:rect l="0" t="0" r="0" b="0"/>
          <a:pathLst>
            <a:path>
              <a:moveTo>
                <a:pt x="2541834" y="1351918"/>
              </a:moveTo>
              <a:arcTo wR="1272168" hR="1272168" stAng="21815650" swAng="1284429"/>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B546043-F8B2-E745-9F30-D70ED6F24DFD}">
      <dsp:nvSpPr>
        <dsp:cNvPr id="0" name=""/>
        <dsp:cNvSpPr/>
      </dsp:nvSpPr>
      <dsp:spPr>
        <a:xfrm>
          <a:off x="2259613" y="2265451"/>
          <a:ext cx="1080004"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sv-SE" sz="1100" b="0" i="0" kern="1200" noProof="0" dirty="0">
              <a:solidFill>
                <a:schemeClr val="tx2"/>
              </a:solidFill>
              <a:latin typeface="LM Sans Office" pitchFamily="2" charset="77"/>
            </a:rPr>
            <a:t>Högre produktivitet</a:t>
          </a:r>
        </a:p>
      </dsp:txBody>
      <dsp:txXfrm>
        <a:off x="2290704" y="2296542"/>
        <a:ext cx="1017822" cy="574711"/>
      </dsp:txXfrm>
    </dsp:sp>
    <dsp:sp modelId="{8F57C7AB-25C8-0847-8566-307C85BF00BD}">
      <dsp:nvSpPr>
        <dsp:cNvPr id="0" name=""/>
        <dsp:cNvSpPr/>
      </dsp:nvSpPr>
      <dsp:spPr>
        <a:xfrm>
          <a:off x="919163" y="295749"/>
          <a:ext cx="2544336" cy="2544336"/>
        </a:xfrm>
        <a:custGeom>
          <a:avLst/>
          <a:gdLst/>
          <a:ahLst/>
          <a:cxnLst/>
          <a:rect l="0" t="0" r="0" b="0"/>
          <a:pathLst>
            <a:path>
              <a:moveTo>
                <a:pt x="1237238" y="2543856"/>
              </a:moveTo>
              <a:arcTo wR="1272168" hR="1272168" stAng="5494401" swAng="846769"/>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71DB5A65-2D0C-B34B-B0D6-7857D92AF9EA}">
      <dsp:nvSpPr>
        <dsp:cNvPr id="0" name=""/>
        <dsp:cNvSpPr/>
      </dsp:nvSpPr>
      <dsp:spPr>
        <a:xfrm>
          <a:off x="669212" y="2168249"/>
          <a:ext cx="1080004"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0" lang="sv-SE" sz="1100" b="0" i="0" u="none" strike="noStrike" kern="1200" cap="none" spc="0" normalizeH="0" baseline="0" noProof="0" dirty="0">
              <a:ln/>
              <a:solidFill>
                <a:schemeClr val="tx2"/>
              </a:solidFill>
              <a:effectLst/>
              <a:uLnTx/>
              <a:uFillTx/>
              <a:latin typeface="LM Sans Office" pitchFamily="2" charset="77"/>
              <a:cs typeface="Helvetica" panose="020B0604020202020204" pitchFamily="34" charset="0"/>
            </a:rPr>
            <a:t>Stärkt konkurrens-kraft</a:t>
          </a:r>
          <a:endParaRPr lang="sv-SE" sz="1100" b="0" i="0" kern="1200" noProof="0" dirty="0">
            <a:solidFill>
              <a:schemeClr val="tx2"/>
            </a:solidFill>
            <a:latin typeface="LM Sans Office" pitchFamily="2" charset="77"/>
          </a:endParaRPr>
        </a:p>
      </dsp:txBody>
      <dsp:txXfrm>
        <a:off x="700303" y="2199340"/>
        <a:ext cx="1017822" cy="574711"/>
      </dsp:txXfrm>
    </dsp:sp>
    <dsp:sp modelId="{4D400F6C-F090-574F-A33C-7B3F1813D12A}">
      <dsp:nvSpPr>
        <dsp:cNvPr id="0" name=""/>
        <dsp:cNvSpPr/>
      </dsp:nvSpPr>
      <dsp:spPr>
        <a:xfrm>
          <a:off x="730757" y="174856"/>
          <a:ext cx="2544336" cy="2544336"/>
        </a:xfrm>
        <a:custGeom>
          <a:avLst/>
          <a:gdLst/>
          <a:ahLst/>
          <a:cxnLst/>
          <a:rect l="0" t="0" r="0" b="0"/>
          <a:pathLst>
            <a:path>
              <a:moveTo>
                <a:pt x="152517" y="1876149"/>
              </a:moveTo>
              <a:arcTo wR="1272168" hR="1272168" stAng="9099354" swAng="1137940"/>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7AE8FEB4-3863-4058-B3F2-0931249E51AA}">
      <dsp:nvSpPr>
        <dsp:cNvPr id="0" name=""/>
        <dsp:cNvSpPr/>
      </dsp:nvSpPr>
      <dsp:spPr>
        <a:xfrm>
          <a:off x="252792" y="880844"/>
          <a:ext cx="1080004" cy="636893"/>
        </a:xfrm>
        <a:prstGeom prst="roundRect">
          <a:avLst/>
        </a:prstGeom>
        <a:solidFill>
          <a:schemeClr val="tx2">
            <a:lumMod val="10000"/>
            <a:lumOff val="9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0" lang="sv-SE" sz="1100" b="0" i="0" u="none" strike="noStrike" kern="1200" cap="none" spc="0" normalizeH="0" baseline="0" noProof="0" dirty="0">
              <a:ln/>
              <a:solidFill>
                <a:schemeClr val="tx2"/>
              </a:solidFill>
              <a:effectLst/>
              <a:uLnTx/>
              <a:uFillTx/>
              <a:latin typeface="LM Sans Office" pitchFamily="2" charset="77"/>
              <a:cs typeface="Helvetica" panose="020B0604020202020204" pitchFamily="34" charset="0"/>
            </a:rPr>
            <a:t>Ökad produktions-volym</a:t>
          </a:r>
          <a:endParaRPr lang="sv-SE" sz="1100" b="0" i="0" kern="1200" noProof="0" dirty="0">
            <a:solidFill>
              <a:schemeClr val="tx2"/>
            </a:solidFill>
            <a:latin typeface="LM Sans Office" pitchFamily="2" charset="77"/>
          </a:endParaRPr>
        </a:p>
      </dsp:txBody>
      <dsp:txXfrm>
        <a:off x="283883" y="911935"/>
        <a:ext cx="1017822" cy="574711"/>
      </dsp:txXfrm>
    </dsp:sp>
    <dsp:sp modelId="{461B6A21-5F51-4251-97AD-D9FD0F815B4C}">
      <dsp:nvSpPr>
        <dsp:cNvPr id="0" name=""/>
        <dsp:cNvSpPr/>
      </dsp:nvSpPr>
      <dsp:spPr>
        <a:xfrm>
          <a:off x="730530" y="320244"/>
          <a:ext cx="2544336" cy="2544336"/>
        </a:xfrm>
        <a:custGeom>
          <a:avLst/>
          <a:gdLst/>
          <a:ahLst/>
          <a:cxnLst/>
          <a:rect l="0" t="0" r="0" b="0"/>
          <a:pathLst>
            <a:path>
              <a:moveTo>
                <a:pt x="289072" y="464743"/>
              </a:moveTo>
              <a:arcTo wR="1272168" hR="1272168" stAng="13163791" swAng="984868"/>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LM Sans Office" pitchFamily="2" charset="77"/>
              </a:defRPr>
            </a:lvl1pPr>
          </a:lstStyle>
          <a:p>
            <a:endParaRPr lang="sv-SE" dirty="0"/>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LM Sans Office" pitchFamily="2" charset="77"/>
              </a:defRPr>
            </a:lvl1pPr>
          </a:lstStyle>
          <a:p>
            <a:fld id="{3E125F8A-CAEB-438A-BC2F-65896626EA61}" type="datetimeFigureOut">
              <a:rPr lang="sv-SE" smtClean="0"/>
              <a:pPr/>
              <a:t>2026-06-11</a:t>
            </a:fld>
            <a:endParaRPr lang="sv-SE" dirty="0"/>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LM Sans Office" pitchFamily="2" charset="77"/>
              </a:defRPr>
            </a:lvl1pPr>
          </a:lstStyle>
          <a:p>
            <a:endParaRPr lang="sv-SE" dirty="0"/>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LM Sans Office" pitchFamily="2" charset="77"/>
              </a:defRPr>
            </a:lvl1pPr>
          </a:lstStyle>
          <a:p>
            <a:fld id="{7F55D91C-98E0-4580-B692-265DB6208EB3}" type="slidenum">
              <a:rPr lang="sv-SE" smtClean="0"/>
              <a:pPr/>
              <a:t>‹#›</a:t>
            </a:fld>
            <a:endParaRPr lang="sv-SE" dirty="0"/>
          </a:p>
        </p:txBody>
      </p:sp>
    </p:spTree>
    <p:extLst>
      <p:ext uri="{BB962C8B-B14F-4D97-AF65-F5344CB8AC3E}">
        <p14:creationId xmlns:p14="http://schemas.microsoft.com/office/powerpoint/2010/main" val="2836247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LM Sans Office" pitchFamily="2"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8D2924-4F68-624A-84BF-3AECC22B5027}" type="slidenum">
              <a:rPr kumimoji="0" lang="sv-SE" sz="1200" b="0" i="0" u="none" strike="noStrike" kern="1200" cap="none" spc="0" normalizeH="0" baseline="0" noProof="0" smtClean="0">
                <a:ln>
                  <a:noFill/>
                </a:ln>
                <a:solidFill>
                  <a:prstClr val="black"/>
                </a:solidFill>
                <a:effectLst/>
                <a:uLnTx/>
                <a:uFillTx/>
                <a:latin typeface="LM Sans Office"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sv-SE" sz="1200" b="0" i="0" u="none" strike="noStrike" kern="1200" cap="none" spc="0" normalizeH="0" baseline="0" noProof="0">
              <a:ln>
                <a:noFill/>
              </a:ln>
              <a:solidFill>
                <a:prstClr val="black"/>
              </a:solidFill>
              <a:effectLst/>
              <a:uLnTx/>
              <a:uFillTx/>
              <a:latin typeface="LM Sans Office" pitchFamily="2" charset="77"/>
              <a:ea typeface="+mn-ea"/>
              <a:cs typeface="+mn-cs"/>
            </a:endParaRPr>
          </a:p>
        </p:txBody>
      </p:sp>
    </p:spTree>
    <p:extLst>
      <p:ext uri="{BB962C8B-B14F-4D97-AF65-F5344CB8AC3E}">
        <p14:creationId xmlns:p14="http://schemas.microsoft.com/office/powerpoint/2010/main" val="65159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Aft>
                <a:spcPts val="0"/>
              </a:spcAft>
            </a:pPr>
            <a:r>
              <a:rPr lang="sv-SE" sz="1600" b="1" dirty="0">
                <a:solidFill>
                  <a:schemeClr val="accent1"/>
                </a:solidFill>
                <a:latin typeface="LM Sans Office" pitchFamily="2" charset="77"/>
              </a:rPr>
              <a:t>Tillväxtagendan har tagits fram genom en intervjustudie</a:t>
            </a:r>
          </a:p>
          <a:p>
            <a:r>
              <a:rPr lang="sv-SE" altLang="sv-SE" dirty="0"/>
              <a:t>Tillväxtagendan har tagits fram på initiativ av branschorganisationer inom den svenska kött- och livsmedelskedjan. </a:t>
            </a:r>
          </a:p>
          <a:p>
            <a:r>
              <a:rPr lang="sv-SE" altLang="sv-SE" dirty="0"/>
              <a:t>Arbetet bygger på en kvalitativ intervjustudie, där t</a:t>
            </a:r>
            <a:r>
              <a:rPr lang="sv-SE" dirty="0"/>
              <a:t>rettiotalet djupintervjuer har utförts med representanter på ledande nivå från hela värdekedjan samt från organisationer och företag nära kopplade till animaliesektorn. </a:t>
            </a:r>
          </a:p>
          <a:p>
            <a:r>
              <a:rPr lang="sv-SE" dirty="0"/>
              <a:t>Femtiotalet personer har deltagit i intervjuerna och bidragit till att identifiera och prioritera de åtgärder som </a:t>
            </a:r>
            <a:r>
              <a:rPr lang="sv-SE" altLang="sv-SE" dirty="0"/>
              <a:t>bedöms ha störst betydelse för </a:t>
            </a:r>
            <a:r>
              <a:rPr lang="sv-SE" dirty="0"/>
              <a:t>att stärka konkurrenskraften, förbättra lönsamheten för hela värdekedjan och genom detta öka produktionen av svenskt kött.</a:t>
            </a:r>
            <a:r>
              <a:rPr lang="sv-SE" altLang="sv-SE" dirty="0"/>
              <a:t> </a:t>
            </a:r>
          </a:p>
          <a:p>
            <a:r>
              <a:rPr lang="sv-SE" altLang="sv-SE" dirty="0"/>
              <a:t>Resultatet ska ses som en kvalificerad, näringsdriven prioritering och utgör ett strategiskt underlag som behöver kompletteras med ytterligare fakta och data i det fortsatta arbetet.</a:t>
            </a:r>
            <a:br>
              <a:rPr lang="sv-SE" altLang="sv-SE" dirty="0"/>
            </a:br>
            <a:endParaRPr lang="sv-SE" dirty="0"/>
          </a:p>
        </p:txBody>
      </p:sp>
      <p:sp>
        <p:nvSpPr>
          <p:cNvPr id="4" name="Platshållare för bildnummer 3"/>
          <p:cNvSpPr>
            <a:spLocks noGrp="1"/>
          </p:cNvSpPr>
          <p:nvPr>
            <p:ph type="sldNum" sz="quarter" idx="5"/>
          </p:nvPr>
        </p:nvSpPr>
        <p:spPr/>
        <p:txBody>
          <a:bodyPr/>
          <a:lstStyle/>
          <a:p>
            <a:fld id="{7F55D91C-98E0-4580-B692-265DB6208EB3}" type="slidenum">
              <a:rPr lang="sv-SE" smtClean="0"/>
              <a:pPr/>
              <a:t>2</a:t>
            </a:fld>
            <a:endParaRPr lang="sv-SE" dirty="0"/>
          </a:p>
        </p:txBody>
      </p:sp>
    </p:spTree>
    <p:extLst>
      <p:ext uri="{BB962C8B-B14F-4D97-AF65-F5344CB8AC3E}">
        <p14:creationId xmlns:p14="http://schemas.microsoft.com/office/powerpoint/2010/main" val="4283042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Köttproduktionen är en viktig del av ett fungerande livsmedelssystem. Den bidrar till Sveriges försörjningsförmåga av näringsrik mat och stödjer ett lantbruk som använder naturresurserna effektivt. </a:t>
            </a:r>
            <a:r>
              <a:rPr lang="sv-SE" b="1" dirty="0"/>
              <a:t>För många av de marker där vi producerar kött finns ingen alternativ odling som fungera.</a:t>
            </a:r>
          </a:p>
          <a:p>
            <a:r>
              <a:rPr lang="sv-SE" dirty="0"/>
              <a:t>Kött och charkuterier är uppskattade livsmedel bland svenska konsumenter och har </a:t>
            </a:r>
            <a:r>
              <a:rPr lang="sv-SE" b="1" dirty="0"/>
              <a:t>en djup förankring i traditioner och högtider</a:t>
            </a:r>
            <a:r>
              <a:rPr lang="sv-SE" dirty="0"/>
              <a:t>. Det ger högvärdigt protein och viktiga näringsämnen som järn, vitamin B12 och zink. </a:t>
            </a:r>
          </a:p>
          <a:p>
            <a:r>
              <a:rPr lang="sv-SE" dirty="0"/>
              <a:t>Gräsätande djur kan omvandla gräs från naturbetesmarker och vallodling till livsmedel, samtidigt som öppna landskap, biologisk mångfald och långsiktigt produktiv växtodling bevaras. </a:t>
            </a:r>
          </a:p>
          <a:p>
            <a:r>
              <a:rPr lang="sv-SE" dirty="0"/>
              <a:t>Animalieproduktionen gör det möjligt att använda råvaror och biprodukter från växtodling som annars inte skulle bli mat. </a:t>
            </a:r>
            <a:r>
              <a:rPr lang="sv-SE" b="1" dirty="0"/>
              <a:t>Svensk köttproduktion </a:t>
            </a:r>
            <a:r>
              <a:rPr lang="sv-SE" dirty="0"/>
              <a:t>ger en betydelsefull förädling av spannmål och restprodukter från övrig livsmedelsindustri. På så sätt bidrar djurhållningen till ett mer cirkulärt och resurseffektivt livsmedelssystem. Charkprodukter är </a:t>
            </a:r>
            <a:r>
              <a:rPr lang="sv-SE" b="1" dirty="0"/>
              <a:t>en viktig del av vår matkultur</a:t>
            </a:r>
            <a:r>
              <a:rPr lang="sv-SE" dirty="0"/>
              <a:t> och är omtyckta livsmedel som genom traditionella och smarta bearbetningssteg möjliggör att minimera matsvinnet i förädlingsledet</a:t>
            </a:r>
          </a:p>
          <a:p>
            <a:r>
              <a:rPr lang="sv-SE" dirty="0"/>
              <a:t>Samtidigt är köttproduktionen avgörande för ett livskraftigt lantbruk och för värdeskapande i hela livsmedelskedjan från foderproduktion och gårdar till slakterier och livsmedelsindustri. Utan djurhållning skulle stora delar av Sveriges jordbruksmark inte kunna användas lika effektivt. Samspelet mellan växtodling och djurhållning gör livsmedelsproduktionen mer robust. Köttproduktionen är avgörande för livsmedelsberedskapen i kris och krig</a:t>
            </a:r>
          </a:p>
          <a:p>
            <a:endParaRPr lang="sv-SE" dirty="0"/>
          </a:p>
        </p:txBody>
      </p:sp>
      <p:sp>
        <p:nvSpPr>
          <p:cNvPr id="4" name="Platshållare för bildnummer 3"/>
          <p:cNvSpPr>
            <a:spLocks noGrp="1"/>
          </p:cNvSpPr>
          <p:nvPr>
            <p:ph type="sldNum" sz="quarter" idx="5"/>
          </p:nvPr>
        </p:nvSpPr>
        <p:spPr/>
        <p:txBody>
          <a:bodyPr/>
          <a:lstStyle/>
          <a:p>
            <a:fld id="{7F55D91C-98E0-4580-B692-265DB6208EB3}" type="slidenum">
              <a:rPr lang="sv-SE" smtClean="0"/>
              <a:pPr/>
              <a:t>3</a:t>
            </a:fld>
            <a:endParaRPr lang="sv-SE" dirty="0"/>
          </a:p>
        </p:txBody>
      </p:sp>
    </p:spTree>
    <p:extLst>
      <p:ext uri="{BB962C8B-B14F-4D97-AF65-F5344CB8AC3E}">
        <p14:creationId xmlns:p14="http://schemas.microsoft.com/office/powerpoint/2010/main" val="1529756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A6157-8F67-0811-CBB7-5265CDEAA9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A50B43C-45A5-8015-606A-D06DC5B63CCE}"/>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4BF6044B-F7BF-09F7-7888-E35A2086C900}"/>
              </a:ext>
            </a:extLst>
          </p:cNvPr>
          <p:cNvSpPr>
            <a:spLocks noGrp="1"/>
          </p:cNvSpPr>
          <p:nvPr>
            <p:ph type="body" idx="1"/>
          </p:nvPr>
        </p:nvSpPr>
        <p:spPr/>
        <p:txBody>
          <a:bodyPr/>
          <a:lstStyle/>
          <a:p>
            <a:r>
              <a:rPr lang="sv-SE" dirty="0"/>
              <a:t>Produktionsvärde på gård för svensk köttproduktion är cirka 18 miljarder SEK för 2025. </a:t>
            </a:r>
            <a:br>
              <a:rPr lang="sv-SE" dirty="0"/>
            </a:br>
            <a:r>
              <a:rPr lang="sv-SE" dirty="0"/>
              <a:t>Den sammanlagda omsättningen hos slakt- och förädlingsföretagen är 37 miljarder SEK/år.</a:t>
            </a:r>
          </a:p>
          <a:p>
            <a:r>
              <a:rPr lang="sv-SE" dirty="0"/>
              <a:t>40% av alla lantbruksföretag., motsvarande  22 400 företag, levererar djur till slakt i Sverige. Av dessa har 13 600 företag nötkreatur och levererar 135 000 ton kött. 7 800 har får med 4 000 ton kött. Cirka 1000 grisproducenter levererar 245 000 ton kött.</a:t>
            </a:r>
          </a:p>
          <a:p>
            <a:endParaRPr lang="sv-SE" dirty="0"/>
          </a:p>
          <a:p>
            <a:r>
              <a:rPr lang="sv-SE" dirty="0"/>
              <a:t>Sammantaget cirka 2,1 miljoner hektar, vilket motsvarar att 70 % av jordbruksmarken är direkt kopplad till djurproduktion.</a:t>
            </a:r>
          </a:p>
          <a:p>
            <a:pPr marL="171450" indent="-171450">
              <a:buFont typeface="Arial" panose="020B0604020202020204" pitchFamily="34" charset="0"/>
              <a:buChar char="•"/>
            </a:pPr>
            <a:r>
              <a:rPr lang="sv-SE" dirty="0"/>
              <a:t>Cirka 1,0 miljon hektar vall, vilket utgör en av de största enskilda grödorna i svensk växtodling.</a:t>
            </a:r>
          </a:p>
          <a:p>
            <a:pPr marL="171450" indent="-171450">
              <a:buFont typeface="Arial" panose="020B0604020202020204" pitchFamily="34" charset="0"/>
              <a:buChar char="•"/>
            </a:pPr>
            <a:r>
              <a:rPr lang="sv-SE" dirty="0"/>
              <a:t>Cirka 450 000 hektar naturbetesmark som i praktiken främst kan användas för livsmedelsproduktion genom betande djur.</a:t>
            </a:r>
          </a:p>
          <a:p>
            <a:pPr marL="171450" indent="-171450">
              <a:buFont typeface="Arial" panose="020B0604020202020204" pitchFamily="34" charset="0"/>
              <a:buChar char="•"/>
            </a:pPr>
            <a:r>
              <a:rPr lang="sv-SE" dirty="0"/>
              <a:t>En majoritet av spannmålsproduktionen används till djurfoder. Den svenska spannmålsskörden uppgår till cirka 5–6 miljoner ton per år, varav cirka 65% används som djurfoder, vilket motsvarar cirka 650 000–700 000 ha.</a:t>
            </a:r>
          </a:p>
          <a:p>
            <a:pPr lvl="0"/>
            <a:endParaRPr lang="sv-SE" dirty="0"/>
          </a:p>
        </p:txBody>
      </p:sp>
      <p:sp>
        <p:nvSpPr>
          <p:cNvPr id="4" name="Platshållare för bildnummer 3">
            <a:extLst>
              <a:ext uri="{FF2B5EF4-FFF2-40B4-BE49-F238E27FC236}">
                <a16:creationId xmlns:a16="http://schemas.microsoft.com/office/drawing/2014/main" id="{4C643E40-F061-3F46-3EDF-1C57D83346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074466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64206-B225-C180-D826-D15C74D7862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88878DC-72B6-1F1E-2807-C8469D4030C8}"/>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95B1F7BB-E41D-1159-2A6D-0673841749B4}"/>
              </a:ext>
            </a:extLst>
          </p:cNvPr>
          <p:cNvSpPr>
            <a:spLocks noGrp="1"/>
          </p:cNvSpPr>
          <p:nvPr>
            <p:ph type="body" idx="1"/>
          </p:nvPr>
        </p:nvSpPr>
        <p:spPr/>
        <p:txBody>
          <a:bodyPr/>
          <a:lstStyle/>
          <a:p>
            <a:r>
              <a:rPr lang="sv-SE" dirty="0"/>
              <a:t>Regeringen har lagt fram en långsiktig plan för att stärka Sveriges livsmedelsproduktion. Genom Livsmedelsstrategi 2.0 vill man öka svensk animalieproduktion för avsättning på såväl den svenska som på exportmarknaden. Strategin ska bidra till högre lönsamhet, en mer konkurrenskraftig bransch och att Sverige står starkare i kriser.</a:t>
            </a:r>
          </a:p>
          <a:p>
            <a:r>
              <a:rPr lang="sv-SE" dirty="0"/>
              <a:t>För att nå dit krävs gemensamma insatser. Politiken, myndigheterna och näringen behöver agera tillsammans och ta vara på potentialen i hela livsmedelssystemet. </a:t>
            </a:r>
          </a:p>
          <a:p>
            <a:r>
              <a:rPr lang="sv-SE" dirty="0"/>
              <a:t>Branschen har därför tagit fram en gemensam tillväxtagenda för svenskt kött. Vi är överens om vad som krävs för att öka tillväxten av svenska animaliska livsmedel – från jord till bord. Nu behöver politiken ta nästa steg.</a:t>
            </a:r>
          </a:p>
          <a:p>
            <a:r>
              <a:rPr lang="sv-SE" dirty="0"/>
              <a:t>En ökad animalieproduktion är möjlig i Sverige, men den måste ske genom robusta företag som klarar kriser, är mindre beroende av importerade insatsvaror, tydligt hållbar och förenlig med svenska värderingar kring djurvälfärd och miljö. För att vara klara långsiktig konkurrenskraft och nationell livsmedelsberedskap är produktionens utformning viktig och inte enbart volymen.</a:t>
            </a:r>
          </a:p>
          <a:p>
            <a:pPr marL="0" indent="0">
              <a:spcBef>
                <a:spcPts val="600"/>
              </a:spcBef>
              <a:buNone/>
              <a:defRPr/>
            </a:pPr>
            <a:endParaRPr lang="sv-SE" sz="1200" dirty="0">
              <a:cs typeface="Helvetica"/>
            </a:endParaRPr>
          </a:p>
          <a:p>
            <a:pPr marL="0" indent="0">
              <a:spcBef>
                <a:spcPts val="600"/>
              </a:spcBef>
              <a:buNone/>
              <a:defRPr/>
            </a:pPr>
            <a:r>
              <a:rPr lang="sv-SE" sz="1200" dirty="0">
                <a:cs typeface="Helvetica"/>
              </a:rPr>
              <a:t>I Jordbruksverkets utredning</a:t>
            </a:r>
            <a:r>
              <a:rPr lang="sv-SE" sz="1200" dirty="0">
                <a:solidFill>
                  <a:srgbClr val="FF0000"/>
                </a:solidFill>
                <a:cs typeface="Helvetica"/>
              </a:rPr>
              <a:t> </a:t>
            </a:r>
            <a:r>
              <a:rPr lang="sv-SE" sz="1200" dirty="0">
                <a:cs typeface="Helvetica"/>
              </a:rPr>
              <a:t>påtalas att ökad produktion inte ska vara ett självändamål utan koppling till marknadens efterfrågan. </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lang="sv-SE" sz="1200" dirty="0">
                <a:cs typeface="Helvetica" panose="020B0604020202020204" pitchFamily="34" charset="0"/>
              </a:rPr>
              <a:t>Vidare att hela värdekedjan, från staten och myndigheterna till primärproduktionen, förädlingsledet och dagligvaruhandeln, behöver fortsätta att kommunicera, synliggöra och främja svenska livsmedel och dess mervärden för att bibehålla konsumenternas positiva attityd.</a:t>
            </a:r>
            <a:endParaRPr kumimoji="0" lang="sv-SE" sz="1400" u="none" strike="noStrike" kern="1200" cap="none" spc="0" normalizeH="0" baseline="0" noProof="0" dirty="0">
              <a:ln>
                <a:noFill/>
              </a:ln>
              <a:effectLst/>
              <a:uLnTx/>
              <a:uFillTx/>
              <a:ea typeface="+mn-ea"/>
              <a:cs typeface="Helvetica" panose="020B0604020202020204" pitchFamily="34" charset="0"/>
            </a:endParaRPr>
          </a:p>
          <a:p>
            <a:endParaRPr lang="sv-SE" dirty="0"/>
          </a:p>
        </p:txBody>
      </p:sp>
      <p:sp>
        <p:nvSpPr>
          <p:cNvPr id="4" name="Platshållare för bildnummer 3">
            <a:extLst>
              <a:ext uri="{FF2B5EF4-FFF2-40B4-BE49-F238E27FC236}">
                <a16:creationId xmlns:a16="http://schemas.microsoft.com/office/drawing/2014/main" id="{A5F4C165-F607-3826-572D-F6C3333559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686071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541E5-78A2-EC64-70ED-CD9BB53DE33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DBA4975-FDBB-F77D-F6B5-F163F03E0F04}"/>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800E2637-8794-9ED2-FCB4-3E8702EAA624}"/>
              </a:ext>
            </a:extLst>
          </p:cNvPr>
          <p:cNvSpPr>
            <a:spLocks noGrp="1"/>
          </p:cNvSpPr>
          <p:nvPr>
            <p:ph type="body" idx="1"/>
          </p:nvPr>
        </p:nvSpPr>
        <p:spPr/>
        <p:txBody>
          <a:bodyPr/>
          <a:lstStyle/>
          <a:p>
            <a:pPr marL="0" indent="0">
              <a:buNone/>
            </a:pPr>
            <a:r>
              <a:rPr lang="sv-SE" dirty="0"/>
              <a:t>Livsmedelsstrategi 2.0 ska öka svensk animalieproduktion för avsättning i Sverige och på exportmarknaden </a:t>
            </a:r>
          </a:p>
          <a:p>
            <a:pPr marL="0" indent="0">
              <a:buNone/>
            </a:pPr>
            <a:r>
              <a:rPr lang="sv-SE" dirty="0"/>
              <a:t>Politiken, myndigheterna och näringen behöver agera tillsammans för att genomföra strategin.</a:t>
            </a:r>
          </a:p>
          <a:p>
            <a:pPr marL="0" indent="0">
              <a:buNone/>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Syfte att samla värdekedjan kring en gemensam målbild, konkreta åtgärder och tydliga prioriteringar.</a:t>
            </a:r>
          </a:p>
          <a:p>
            <a:endParaRPr lang="sv-SE" dirty="0"/>
          </a:p>
        </p:txBody>
      </p:sp>
      <p:sp>
        <p:nvSpPr>
          <p:cNvPr id="4" name="Platshållare för bildnummer 3">
            <a:extLst>
              <a:ext uri="{FF2B5EF4-FFF2-40B4-BE49-F238E27FC236}">
                <a16:creationId xmlns:a16="http://schemas.microsoft.com/office/drawing/2014/main" id="{59B12228-9E24-188E-EB55-07EF6DA0E3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912297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rtl="0" eaLnBrk="1" fontAlgn="t" latinLnBrk="0" hangingPunct="1"/>
            <a:r>
              <a:rPr lang="sv-SE" sz="1200" u="none" strike="noStrike" kern="1200" dirty="0">
                <a:solidFill>
                  <a:schemeClr val="tx1"/>
                </a:solidFill>
                <a:effectLst/>
                <a:ea typeface="+mn-ea"/>
                <a:cs typeface="+mn-cs"/>
              </a:rPr>
              <a:t>Styrkor</a:t>
            </a:r>
          </a:p>
          <a:p>
            <a:pPr rtl="0" eaLnBrk="1" fontAlgn="t" latinLnBrk="0" hangingPunct="1"/>
            <a:r>
              <a:rPr lang="sv-SE" sz="1200" u="none" strike="noStrike" kern="1200" dirty="0">
                <a:solidFill>
                  <a:schemeClr val="tx1"/>
                </a:solidFill>
                <a:effectLst/>
                <a:ea typeface="+mn-ea"/>
                <a:cs typeface="+mn-cs"/>
              </a:rPr>
              <a:t>Stark efterfrågan och konsumentförtroende samt generellt hög betalningsvilja för svenskt kött på hemmamarknaden. </a:t>
            </a:r>
          </a:p>
          <a:p>
            <a:pPr rtl="0" eaLnBrk="1" fontAlgn="t" latinLnBrk="0" hangingPunct="1"/>
            <a:r>
              <a:rPr lang="sv-SE" sz="1200" u="none" strike="noStrike" kern="1200" dirty="0">
                <a:solidFill>
                  <a:schemeClr val="tx1"/>
                </a:solidFill>
                <a:effectLst/>
                <a:ea typeface="+mn-ea"/>
                <a:cs typeface="+mn-cs"/>
              </a:rPr>
              <a:t>Höga produktionsstandarder inom djurvälfärd, låg antibiotikaanvändning och livsmedelssäkerhet.</a:t>
            </a:r>
          </a:p>
          <a:p>
            <a:pPr rtl="0" eaLnBrk="1" fontAlgn="t" latinLnBrk="0" hangingPunct="1"/>
            <a:r>
              <a:rPr lang="sv-SE" sz="1200" u="none" strike="noStrike" kern="1200" dirty="0">
                <a:solidFill>
                  <a:schemeClr val="tx1"/>
                </a:solidFill>
                <a:effectLst/>
                <a:ea typeface="+mn-ea"/>
                <a:cs typeface="+mn-cs"/>
              </a:rPr>
              <a:t>Välfungerande produktionskedja, särskilt inom gris, med välutvecklat avelsarbete.</a:t>
            </a:r>
          </a:p>
          <a:p>
            <a:pPr rtl="0" eaLnBrk="1" fontAlgn="t" latinLnBrk="0" hangingPunct="1"/>
            <a:r>
              <a:rPr lang="sv-SE" sz="1200" u="none" strike="noStrike" kern="1200" dirty="0">
                <a:solidFill>
                  <a:schemeClr val="tx1"/>
                </a:solidFill>
                <a:effectLst/>
                <a:ea typeface="+mn-ea"/>
                <a:cs typeface="+mn-cs"/>
              </a:rPr>
              <a:t>Goda naturresurser: tillgång till mark, vatten och foder</a:t>
            </a:r>
          </a:p>
          <a:p>
            <a:pPr rtl="0" eaLnBrk="1" fontAlgn="t" latinLnBrk="0" hangingPunct="1"/>
            <a:r>
              <a:rPr lang="sv-SE" sz="1200" u="none" strike="noStrike" kern="1200" dirty="0">
                <a:solidFill>
                  <a:schemeClr val="tx1"/>
                </a:solidFill>
                <a:effectLst/>
                <a:ea typeface="+mn-ea"/>
                <a:cs typeface="+mn-cs"/>
              </a:rPr>
              <a:t>Relativ prisstabilitet jämfört med många konkurrent-länder ger långsiktighet och bättre förutsägbarhet</a:t>
            </a:r>
          </a:p>
          <a:p>
            <a:pPr rtl="0" eaLnBrk="1" fontAlgn="t" latinLnBrk="0" hangingPunct="1"/>
            <a:endParaRPr lang="sv-SE" sz="1200" u="none" strike="noStrike" kern="1200" dirty="0">
              <a:solidFill>
                <a:schemeClr val="tx1"/>
              </a:solidFill>
              <a:effectLst/>
              <a:ea typeface="+mn-ea"/>
              <a:cs typeface="+mn-cs"/>
            </a:endParaRPr>
          </a:p>
          <a:p>
            <a:pPr rtl="0" eaLnBrk="1" fontAlgn="t" latinLnBrk="0" hangingPunct="1"/>
            <a:r>
              <a:rPr lang="sv-SE" sz="1200" u="none" strike="noStrike" kern="1200" dirty="0">
                <a:solidFill>
                  <a:schemeClr val="tx1"/>
                </a:solidFill>
                <a:effectLst/>
                <a:ea typeface="+mn-ea"/>
                <a:cs typeface="+mn-cs"/>
              </a:rPr>
              <a:t>Svagheter</a:t>
            </a:r>
          </a:p>
          <a:p>
            <a:pPr rtl="0" eaLnBrk="1" fontAlgn="auto" latinLnBrk="0" hangingPunct="1"/>
            <a:r>
              <a:rPr lang="sv-SE" sz="1200" u="none" strike="noStrike" kern="1200" baseline="0" dirty="0">
                <a:solidFill>
                  <a:schemeClr val="tx1"/>
                </a:solidFill>
                <a:effectLst/>
                <a:ea typeface="+mn-ea"/>
                <a:cs typeface="+mn-cs"/>
              </a:rPr>
              <a:t>Otillräcklig lönsamhet och hög risk hämmar investeringar och ägarskiften.</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Bristande produktivitet i delar av primärproduktionen kopplat till management, avel, data och rådgivning.</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Brist på kvalificerad produktionsrådgivning och managementkompetens försvårar produktivitetslyft.</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Fragmenterad slakt- och förädlingsstruktur med begränsad effektivitet och exporterfarenhet.</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Svag koppling mellan kvalitet, produktivitet och ersättning i flera led.</a:t>
            </a:r>
          </a:p>
          <a:p>
            <a:pPr rtl="0" eaLnBrk="1" fontAlgn="auto" latinLnBrk="0" hangingPunct="1"/>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dirty="0">
                <a:solidFill>
                  <a:schemeClr val="tx1"/>
                </a:solidFill>
                <a:effectLst/>
                <a:ea typeface="+mn-ea"/>
                <a:cs typeface="+mn-cs"/>
              </a:rPr>
              <a:t>Möjligheter</a:t>
            </a:r>
          </a:p>
          <a:p>
            <a:pPr rtl="0" eaLnBrk="1" fontAlgn="auto" latinLnBrk="0" hangingPunct="1"/>
            <a:r>
              <a:rPr lang="sv-SE" sz="1200" u="none" strike="noStrike" kern="1200" baseline="0" dirty="0">
                <a:solidFill>
                  <a:schemeClr val="tx1"/>
                </a:solidFill>
                <a:effectLst/>
                <a:ea typeface="+mn-ea"/>
                <a:cs typeface="+mn-cs"/>
              </a:rPr>
              <a:t>Strukturella förändringar i EU:s animalieproduktion öppnar för ökad svensk marknadsandel.</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Produktivitetslyft i befintliga system ger både ökad lönsamhet och volym utan stora nyinvesteringar.</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Förädling, mervärden och innovation (chark, </a:t>
            </a:r>
            <a:r>
              <a:rPr lang="sv-SE" sz="1200" u="none" strike="noStrike" kern="1200" baseline="0" dirty="0" err="1">
                <a:solidFill>
                  <a:schemeClr val="tx1"/>
                </a:solidFill>
                <a:effectLst/>
                <a:ea typeface="+mn-ea"/>
                <a:cs typeface="+mn-cs"/>
              </a:rPr>
              <a:t>convenience</a:t>
            </a:r>
            <a:r>
              <a:rPr lang="sv-SE" sz="1200" u="none" strike="noStrike" kern="1200" baseline="0" dirty="0">
                <a:solidFill>
                  <a:schemeClr val="tx1"/>
                </a:solidFill>
                <a:effectLst/>
                <a:ea typeface="+mn-ea"/>
                <a:cs typeface="+mn-cs"/>
              </a:rPr>
              <a:t>, hälsa) stärker betalningsvilja.</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Export av förädlade produkter för att balansera marknaden.</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Ökad transparens och ursprungsmärkning stärker svensk konkurrenskraft. </a:t>
            </a:r>
          </a:p>
          <a:p>
            <a:pPr rtl="0" eaLnBrk="1" fontAlgn="auto" latinLnBrk="0" hangingPunct="1"/>
            <a:endParaRPr lang="sv-SE" sz="1200" u="none" strike="noStrike" kern="1200" dirty="0">
              <a:solidFill>
                <a:schemeClr val="tx1"/>
              </a:solidFill>
              <a:effectLst/>
              <a:ea typeface="+mn-ea"/>
              <a:cs typeface="+mn-cs"/>
            </a:endParaRPr>
          </a:p>
          <a:p>
            <a:pPr rtl="0" eaLnBrk="1" fontAlgn="t" latinLnBrk="0" hangingPunct="1"/>
            <a:r>
              <a:rPr lang="sv-SE" sz="1200" u="none" strike="noStrike" kern="1200" dirty="0">
                <a:solidFill>
                  <a:schemeClr val="tx1"/>
                </a:solidFill>
                <a:effectLst/>
                <a:ea typeface="+mn-ea"/>
                <a:cs typeface="+mn-cs"/>
              </a:rPr>
              <a:t>Hot</a:t>
            </a:r>
          </a:p>
          <a:p>
            <a:pPr rtl="0" eaLnBrk="1" fontAlgn="auto" latinLnBrk="0" hangingPunct="1"/>
            <a:r>
              <a:rPr lang="sv-SE" sz="1200" u="none" strike="noStrike" kern="1200" baseline="0" dirty="0">
                <a:solidFill>
                  <a:schemeClr val="tx1"/>
                </a:solidFill>
                <a:effectLst/>
                <a:ea typeface="+mn-ea"/>
                <a:cs typeface="+mn-cs"/>
              </a:rPr>
              <a:t>Brist på långsiktiga politiska signaler och oförutsägbart tillämpade regelverk bromsar investeringar.</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Importtryck och prisvolatilitet, särskilt vid brist eller överinvestering.</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EU-beslut och handelsavtal (t.ex. </a:t>
            </a:r>
            <a:r>
              <a:rPr lang="sv-SE" sz="1200" u="none" strike="noStrike" kern="1200" baseline="0" dirty="0" err="1">
                <a:solidFill>
                  <a:schemeClr val="tx1"/>
                </a:solidFill>
                <a:effectLst/>
                <a:ea typeface="+mn-ea"/>
                <a:cs typeface="+mn-cs"/>
              </a:rPr>
              <a:t>Mercosur</a:t>
            </a:r>
            <a:r>
              <a:rPr lang="sv-SE" sz="1200" u="none" strike="noStrike" kern="1200" baseline="0" dirty="0">
                <a:solidFill>
                  <a:schemeClr val="tx1"/>
                </a:solidFill>
                <a:effectLst/>
                <a:ea typeface="+mn-ea"/>
                <a:cs typeface="+mn-cs"/>
              </a:rPr>
              <a:t>, CAP) som förändrar konkurrensvillkor.</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Biosäkerhetshot (ASF, </a:t>
            </a:r>
            <a:r>
              <a:rPr lang="sv-SE" sz="1200" u="none" strike="noStrike" kern="1200" baseline="0" dirty="0" err="1">
                <a:solidFill>
                  <a:schemeClr val="tx1"/>
                </a:solidFill>
                <a:effectLst/>
                <a:ea typeface="+mn-ea"/>
                <a:cs typeface="+mn-cs"/>
              </a:rPr>
              <a:t>blåtunga</a:t>
            </a:r>
            <a:r>
              <a:rPr lang="sv-SE" sz="1200" u="none" strike="noStrike" kern="1200" baseline="0" dirty="0">
                <a:solidFill>
                  <a:schemeClr val="tx1"/>
                </a:solidFill>
                <a:effectLst/>
                <a:ea typeface="+mn-ea"/>
                <a:cs typeface="+mn-cs"/>
              </a:rPr>
              <a:t> m.fl.)</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Volymförluster vid ägarskiften</a:t>
            </a:r>
            <a:endParaRPr lang="sv-SE" sz="1200" u="none" strike="noStrike" kern="1200" dirty="0">
              <a:solidFill>
                <a:schemeClr val="tx1"/>
              </a:solidFill>
              <a:effectLst/>
              <a:ea typeface="+mn-ea"/>
              <a:cs typeface="+mn-cs"/>
            </a:endParaRPr>
          </a:p>
          <a:p>
            <a:pPr rtl="0" eaLnBrk="1" fontAlgn="auto" latinLnBrk="0" hangingPunct="1"/>
            <a:r>
              <a:rPr lang="sv-SE" sz="1200" u="none" strike="noStrike" kern="1200" baseline="0" dirty="0">
                <a:solidFill>
                  <a:schemeClr val="tx1"/>
                </a:solidFill>
                <a:effectLst/>
                <a:ea typeface="+mn-ea"/>
                <a:cs typeface="+mn-cs"/>
              </a:rPr>
              <a:t>Arbetskraftsbrist. Både kompetensbrist och viljan att arbeta inom sektorn.</a:t>
            </a:r>
            <a:endParaRPr lang="sv-SE" sz="1200" u="none" strike="noStrike" kern="1200" dirty="0">
              <a:solidFill>
                <a:schemeClr val="tx1"/>
              </a:solidFill>
              <a:effectLs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7F55D91C-98E0-4580-B692-265DB6208EB3}" type="slidenum">
              <a:rPr lang="sv-SE" smtClean="0"/>
              <a:t>7</a:t>
            </a:fld>
            <a:endParaRPr lang="sv-SE"/>
          </a:p>
        </p:txBody>
      </p:sp>
    </p:spTree>
    <p:extLst>
      <p:ext uri="{BB962C8B-B14F-4D97-AF65-F5344CB8AC3E}">
        <p14:creationId xmlns:p14="http://schemas.microsoft.com/office/powerpoint/2010/main" val="3630230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BD3AD-9A03-A83C-5186-88AE392B944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922D408-3163-0FE7-4AA8-2DF6205FAF3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1072E40-16FB-A330-FBC2-636A6FC13876}"/>
              </a:ext>
            </a:extLst>
          </p:cNvPr>
          <p:cNvSpPr>
            <a:spLocks noGrp="1"/>
          </p:cNvSpPr>
          <p:nvPr>
            <p:ph type="body" idx="1"/>
          </p:nvPr>
        </p:nvSpPr>
        <p:spPr/>
        <p:txBody>
          <a:bodyPr/>
          <a:lstStyle/>
          <a:p>
            <a:r>
              <a:rPr lang="sv-SE" sz="1200" b="1" i="0" u="none" strike="noStrike" kern="1200" baseline="0" dirty="0">
                <a:solidFill>
                  <a:schemeClr val="tx1"/>
                </a:solidFill>
                <a:latin typeface="LM Sans Office" pitchFamily="2" charset="77"/>
                <a:ea typeface="+mn-ea"/>
                <a:cs typeface="+mn-cs"/>
              </a:rPr>
              <a:t>Summering SWOT-analysen:</a:t>
            </a:r>
            <a:endParaRPr lang="sv-SE" sz="1200" b="0" i="0" u="none" strike="noStrike" kern="1200" baseline="0" dirty="0">
              <a:solidFill>
                <a:schemeClr val="tx1"/>
              </a:solidFill>
              <a:latin typeface="LM Sans Office" pitchFamily="2" charset="77"/>
              <a:ea typeface="+mn-ea"/>
              <a:cs typeface="+mn-cs"/>
            </a:endParaRPr>
          </a:p>
          <a:p>
            <a:r>
              <a:rPr lang="sv-SE" sz="1200" b="0" i="0" u="none" strike="noStrike" kern="1200" baseline="0" dirty="0">
                <a:solidFill>
                  <a:schemeClr val="tx1"/>
                </a:solidFill>
                <a:latin typeface="LM Sans Office" pitchFamily="2" charset="77"/>
                <a:ea typeface="+mn-ea"/>
                <a:cs typeface="+mn-cs"/>
              </a:rPr>
              <a:t>Stark efterfrågan, högt konsumentförtroende och goda naturresurser.</a:t>
            </a:r>
          </a:p>
          <a:p>
            <a:r>
              <a:rPr lang="sv-SE" sz="1200" b="0" i="0" u="none" strike="noStrike" kern="1200" baseline="0" dirty="0">
                <a:solidFill>
                  <a:schemeClr val="tx1"/>
                </a:solidFill>
                <a:latin typeface="LM Sans Office" pitchFamily="2" charset="77"/>
                <a:ea typeface="+mn-ea"/>
                <a:cs typeface="+mn-cs"/>
              </a:rPr>
              <a:t>Strukturella svagheter och hot i form </a:t>
            </a:r>
            <a:r>
              <a:rPr lang="sv-SE" sz="1200" b="0" i="0" u="none" strike="noStrike" kern="1200" baseline="0" dirty="0" err="1">
                <a:solidFill>
                  <a:schemeClr val="tx1"/>
                </a:solidFill>
                <a:latin typeface="LM Sans Office" pitchFamily="2" charset="77"/>
                <a:ea typeface="+mn-ea"/>
                <a:cs typeface="+mn-cs"/>
              </a:rPr>
              <a:t>avosäkra</a:t>
            </a:r>
            <a:r>
              <a:rPr lang="sv-SE" sz="1200" b="0" i="0" u="none" strike="noStrike" kern="1200" baseline="0" dirty="0">
                <a:solidFill>
                  <a:schemeClr val="tx1"/>
                </a:solidFill>
                <a:latin typeface="LM Sans Office" pitchFamily="2" charset="77"/>
                <a:ea typeface="+mn-ea"/>
                <a:cs typeface="+mn-cs"/>
              </a:rPr>
              <a:t> politiska signaler, låg lönsamhet, hög risk, uteblivna investeringar och begränsad produktivitetsutveckling.</a:t>
            </a:r>
          </a:p>
          <a:p>
            <a:r>
              <a:rPr lang="sv-SE" sz="1200" b="1" i="0" u="none" strike="noStrike" kern="1200" baseline="0" dirty="0">
                <a:solidFill>
                  <a:schemeClr val="tx1"/>
                </a:solidFill>
                <a:latin typeface="LM Sans Office" pitchFamily="2" charset="77"/>
                <a:ea typeface="+mn-ea"/>
                <a:cs typeface="+mn-cs"/>
              </a:rPr>
              <a:t>Grundorsaksanalysen </a:t>
            </a:r>
            <a:endParaRPr lang="sv-SE" sz="1200" b="0" i="0" u="none" strike="noStrike" kern="1200" baseline="0" dirty="0">
              <a:solidFill>
                <a:schemeClr val="tx1"/>
              </a:solidFill>
              <a:latin typeface="LM Sans Office" pitchFamily="2" charset="77"/>
              <a:ea typeface="+mn-ea"/>
              <a:cs typeface="+mn-cs"/>
            </a:endParaRPr>
          </a:p>
          <a:p>
            <a:r>
              <a:rPr lang="sv-SE" sz="1200" b="0" i="0" u="none" strike="noStrike" kern="1200" baseline="0" dirty="0">
                <a:solidFill>
                  <a:schemeClr val="tx1"/>
                </a:solidFill>
                <a:latin typeface="LM Sans Office" pitchFamily="2" charset="77"/>
                <a:ea typeface="+mn-ea"/>
                <a:cs typeface="+mn-cs"/>
              </a:rPr>
              <a:t>Sveriges utmaning är inte efterfrågan eller legitimitet – utan varför en långvarig låg försörjningsgrad på framförallt nöt och lamm och brist på nötkött inte leder till ökad produktion, istället fortsätter volymen att minska. Detta tyder på </a:t>
            </a:r>
            <a:r>
              <a:rPr lang="sv-SE" sz="1200" b="1" i="0" u="none" strike="noStrike" kern="1200" baseline="0" dirty="0">
                <a:solidFill>
                  <a:schemeClr val="tx1"/>
                </a:solidFill>
                <a:latin typeface="LM Sans Office" pitchFamily="2" charset="77"/>
                <a:ea typeface="+mn-ea"/>
                <a:cs typeface="+mn-cs"/>
              </a:rPr>
              <a:t>strukturella utmaningar </a:t>
            </a:r>
            <a:r>
              <a:rPr lang="sv-SE" sz="1200" b="0" i="0" u="none" strike="noStrike" kern="1200" baseline="0" dirty="0">
                <a:solidFill>
                  <a:schemeClr val="tx1"/>
                </a:solidFill>
                <a:latin typeface="LM Sans Office" pitchFamily="2" charset="77"/>
                <a:ea typeface="+mn-ea"/>
                <a:cs typeface="+mn-cs"/>
              </a:rPr>
              <a:t>i delar av köttproduktionen. </a:t>
            </a:r>
            <a:endParaRPr lang="sv-SE" sz="1200" b="1" i="0" u="none" strike="noStrike" kern="1200" baseline="0" dirty="0">
              <a:solidFill>
                <a:schemeClr val="tx1"/>
              </a:solidFill>
              <a:latin typeface="LM Sans Office" pitchFamily="2" charset="77"/>
              <a:ea typeface="+mn-ea"/>
              <a:cs typeface="+mn-cs"/>
            </a:endParaRPr>
          </a:p>
          <a:p>
            <a:r>
              <a:rPr lang="sv-SE" sz="1200" b="1" i="0" u="none" strike="noStrike" kern="1200" baseline="0" dirty="0">
                <a:solidFill>
                  <a:schemeClr val="tx1"/>
                </a:solidFill>
                <a:latin typeface="LM Sans Office" pitchFamily="2" charset="77"/>
                <a:ea typeface="+mn-ea"/>
                <a:cs typeface="+mn-cs"/>
              </a:rPr>
              <a:t>Strukturella utmaningar</a:t>
            </a:r>
            <a:endParaRPr lang="sv-SE" sz="1200" b="0" i="0" u="none" strike="noStrike" kern="1200" baseline="0" dirty="0">
              <a:solidFill>
                <a:schemeClr val="tx1"/>
              </a:solidFill>
              <a:latin typeface="LM Sans Office" pitchFamily="2" charset="77"/>
              <a:ea typeface="+mn-ea"/>
              <a:cs typeface="+mn-cs"/>
            </a:endParaRPr>
          </a:p>
          <a:p>
            <a:r>
              <a:rPr lang="sv-SE" sz="1200" b="0" i="0" u="none" strike="noStrike" kern="1200" baseline="0" dirty="0">
                <a:solidFill>
                  <a:schemeClr val="tx1"/>
                </a:solidFill>
                <a:latin typeface="LM Sans Office" pitchFamily="2" charset="77"/>
                <a:ea typeface="+mn-ea"/>
                <a:cs typeface="+mn-cs"/>
              </a:rPr>
              <a:t>Fragmenterad struktur i primärproduktion och förädling.</a:t>
            </a:r>
          </a:p>
          <a:p>
            <a:r>
              <a:rPr lang="sv-SE" sz="1200" b="0" i="0" u="none" strike="noStrike" kern="1200" baseline="0" dirty="0">
                <a:solidFill>
                  <a:schemeClr val="tx1"/>
                </a:solidFill>
                <a:latin typeface="LM Sans Office" pitchFamily="2" charset="77"/>
                <a:ea typeface="+mn-ea"/>
                <a:cs typeface="+mn-cs"/>
              </a:rPr>
              <a:t>Bristande produktivitetsutveckling inom främst nöt och lamm</a:t>
            </a:r>
          </a:p>
          <a:p>
            <a:r>
              <a:rPr lang="sv-SE" sz="1200" b="0" i="0" u="none" strike="noStrike" kern="1200" baseline="0" dirty="0">
                <a:solidFill>
                  <a:schemeClr val="tx1"/>
                </a:solidFill>
                <a:latin typeface="LM Sans Office" pitchFamily="2" charset="77"/>
                <a:ea typeface="+mn-ea"/>
                <a:cs typeface="+mn-cs"/>
              </a:rPr>
              <a:t>Värdekedjan är inte tillräckligt sammansatt</a:t>
            </a:r>
          </a:p>
          <a:p>
            <a:r>
              <a:rPr lang="sv-SE" sz="1200" b="0" i="0" u="none" strike="noStrike" kern="1200" baseline="0" dirty="0">
                <a:solidFill>
                  <a:schemeClr val="tx1"/>
                </a:solidFill>
                <a:latin typeface="LM Sans Office" pitchFamily="2" charset="77"/>
                <a:ea typeface="+mn-ea"/>
                <a:cs typeface="+mn-cs"/>
              </a:rPr>
              <a:t>Risken är för hög i förhållande till lönsamheten. Det gäller kommersiella, klimatrelaterade och biosäkerhet risker samt politisk risk</a:t>
            </a:r>
          </a:p>
          <a:p>
            <a:endParaRPr lang="sv-SE" sz="1200" b="0" i="0" u="none" strike="noStrike" kern="1200" baseline="0" dirty="0">
              <a:solidFill>
                <a:schemeClr val="tx1"/>
              </a:solidFill>
              <a:latin typeface="LM Sans Office" pitchFamily="2" charset="77"/>
              <a:ea typeface="+mn-ea"/>
              <a:cs typeface="+mn-cs"/>
            </a:endParaRPr>
          </a:p>
          <a:p>
            <a:r>
              <a:rPr lang="sv-SE" sz="1200" b="0" i="0" u="none" strike="noStrike" kern="1200" baseline="0" dirty="0">
                <a:solidFill>
                  <a:schemeClr val="tx1"/>
                </a:solidFill>
                <a:latin typeface="LM Sans Office" pitchFamily="2" charset="77"/>
                <a:ea typeface="+mn-ea"/>
                <a:cs typeface="+mn-cs"/>
              </a:rPr>
              <a:t>Framtidstron och investeringsvilja är för låg:</a:t>
            </a:r>
          </a:p>
          <a:p>
            <a:r>
              <a:rPr lang="sv-SE" sz="1200" b="0" i="0" u="none" strike="noStrike" kern="1200" baseline="0" dirty="0">
                <a:solidFill>
                  <a:schemeClr val="tx1"/>
                </a:solidFill>
                <a:latin typeface="LM Sans Office" pitchFamily="2" charset="77"/>
                <a:ea typeface="+mn-ea"/>
                <a:cs typeface="+mn-cs"/>
              </a:rPr>
              <a:t>Bristande lönsamhet</a:t>
            </a:r>
          </a:p>
          <a:p>
            <a:r>
              <a:rPr lang="sv-SE" sz="1200" b="0" i="0" u="none" strike="noStrike" kern="1200" baseline="0" dirty="0">
                <a:solidFill>
                  <a:schemeClr val="tx1"/>
                </a:solidFill>
                <a:latin typeface="LM Sans Office" pitchFamily="2" charset="77"/>
                <a:ea typeface="+mn-ea"/>
                <a:cs typeface="+mn-cs"/>
              </a:rPr>
              <a:t>Regelverk och styrning skapar osäkerhet</a:t>
            </a:r>
          </a:p>
          <a:p>
            <a:r>
              <a:rPr lang="sv-SE" sz="1200" b="0" i="0" u="none" strike="noStrike" kern="1200" baseline="0" dirty="0">
                <a:solidFill>
                  <a:schemeClr val="tx1"/>
                </a:solidFill>
                <a:latin typeface="LM Sans Office" pitchFamily="2" charset="77"/>
                <a:ea typeface="+mn-ea"/>
                <a:cs typeface="+mn-cs"/>
              </a:rPr>
              <a:t>Långa och oförutsägbara tillståndsprocesser</a:t>
            </a:r>
          </a:p>
          <a:p>
            <a:r>
              <a:rPr lang="sv-SE" sz="1200" b="0" i="0" u="none" strike="noStrike" kern="1200" baseline="0" dirty="0">
                <a:solidFill>
                  <a:schemeClr val="tx1"/>
                </a:solidFill>
                <a:latin typeface="LM Sans Office" pitchFamily="2" charset="77"/>
                <a:ea typeface="+mn-ea"/>
                <a:cs typeface="+mn-cs"/>
              </a:rPr>
              <a:t>Kapitalförsörjningen är otillräcklig</a:t>
            </a:r>
          </a:p>
          <a:p>
            <a:endParaRPr lang="sv-SE" dirty="0"/>
          </a:p>
        </p:txBody>
      </p:sp>
      <p:sp>
        <p:nvSpPr>
          <p:cNvPr id="4" name="Platshållare för bildnummer 3">
            <a:extLst>
              <a:ext uri="{FF2B5EF4-FFF2-40B4-BE49-F238E27FC236}">
                <a16:creationId xmlns:a16="http://schemas.microsoft.com/office/drawing/2014/main" id="{F67AA6D9-1C71-9138-24E5-D7364E29B8B6}"/>
              </a:ext>
            </a:extLst>
          </p:cNvPr>
          <p:cNvSpPr>
            <a:spLocks noGrp="1"/>
          </p:cNvSpPr>
          <p:nvPr>
            <p:ph type="sldNum" sz="quarter" idx="5"/>
          </p:nvPr>
        </p:nvSpPr>
        <p:spPr/>
        <p:txBody>
          <a:bodyPr/>
          <a:lstStyle/>
          <a:p>
            <a:fld id="{7F55D91C-98E0-4580-B692-265DB6208EB3}" type="slidenum">
              <a:rPr lang="sv-SE" smtClean="0"/>
              <a:pPr/>
              <a:t>8</a:t>
            </a:fld>
            <a:endParaRPr lang="sv-SE" dirty="0"/>
          </a:p>
        </p:txBody>
      </p:sp>
    </p:spTree>
    <p:extLst>
      <p:ext uri="{BB962C8B-B14F-4D97-AF65-F5344CB8AC3E}">
        <p14:creationId xmlns:p14="http://schemas.microsoft.com/office/powerpoint/2010/main" val="700123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spcBef>
                <a:spcPts val="600"/>
              </a:spcBef>
            </a:pPr>
            <a:r>
              <a:rPr lang="sv-SE" sz="1400" b="1" dirty="0">
                <a:latin typeface="LM Sans Office" pitchFamily="2" charset="77"/>
                <a:cs typeface="Helvetica" panose="020B0604020202020204" pitchFamily="34" charset="0"/>
              </a:rPr>
              <a:t>Strategi</a:t>
            </a:r>
          </a:p>
          <a:p>
            <a:pPr>
              <a:spcBef>
                <a:spcPts val="600"/>
              </a:spcBef>
            </a:pPr>
            <a:r>
              <a:rPr lang="sv-SE" sz="1200" dirty="0">
                <a:latin typeface="LM Sans Office" pitchFamily="2" charset="77"/>
                <a:cs typeface="Helvetica"/>
              </a:rPr>
              <a:t>Näringen och politiken är överens om att svensk köttproduktion behöver och kan växa. </a:t>
            </a:r>
          </a:p>
          <a:p>
            <a:pPr>
              <a:spcBef>
                <a:spcPts val="600"/>
              </a:spcBef>
            </a:pPr>
            <a:r>
              <a:rPr lang="sv-SE" sz="1200" dirty="0">
                <a:latin typeface="LM Sans Office" pitchFamily="2" charset="77"/>
                <a:cs typeface="Helvetica"/>
              </a:rPr>
              <a:t>Tillväxten måste vara marknads-driven, konkurrenskraftig och lönsam. Det är grund-förutsättningar för en robust livsmedelssektor.</a:t>
            </a:r>
          </a:p>
          <a:p>
            <a:pPr>
              <a:spcBef>
                <a:spcPts val="600"/>
              </a:spcBef>
            </a:pPr>
            <a:r>
              <a:rPr lang="sv-SE" sz="1200" dirty="0">
                <a:latin typeface="LM Sans Office" pitchFamily="2" charset="77"/>
                <a:cs typeface="Helvetica"/>
              </a:rPr>
              <a:t>Den övergripande strategin är åtgärder som resulterar i strukturella förbättringar, vilket kommer att leda till framgångsrik volymtillväxt.</a:t>
            </a:r>
          </a:p>
          <a:p>
            <a:pPr>
              <a:spcBef>
                <a:spcPts val="600"/>
              </a:spcBef>
            </a:pPr>
            <a:r>
              <a:rPr lang="sv-SE" sz="1200" dirty="0">
                <a:latin typeface="LM Sans Office" pitchFamily="2" charset="77"/>
                <a:cs typeface="Helvetica" panose="020B0604020202020204" pitchFamily="34" charset="0"/>
              </a:rPr>
              <a:t>Näringen ansvarar för att driva ökad produktivitet och att utveckla starka mervärden för att öka konkurrenskraften.</a:t>
            </a:r>
          </a:p>
          <a:p>
            <a:pPr>
              <a:spcBef>
                <a:spcPts val="600"/>
              </a:spcBef>
            </a:pPr>
            <a:r>
              <a:rPr lang="sv-SE" sz="1200" dirty="0">
                <a:latin typeface="LM Sans Office" pitchFamily="2" charset="77"/>
                <a:cs typeface="Helvetica" panose="020B0604020202020204" pitchFamily="34" charset="0"/>
              </a:rPr>
              <a:t>Politiken måste bidra med en tillväxtfrämjande politik inkl. regelverk och myndighetsutövning</a:t>
            </a:r>
          </a:p>
          <a:p>
            <a:pPr>
              <a:spcBef>
                <a:spcPts val="600"/>
              </a:spcBef>
            </a:pPr>
            <a:r>
              <a:rPr lang="sv-SE" sz="1200" dirty="0">
                <a:latin typeface="LM Sans Office" pitchFamily="2" charset="77"/>
                <a:cs typeface="Helvetica" panose="020B0604020202020204" pitchFamily="34" charset="0"/>
              </a:rPr>
              <a:t>Näringen och politiken behöver gemensamt stimulera ökad  investeringstakt och hitta lösningar för en ökad riskdelning samt skapa förutsättningar för att svensk köttproduktion har minst lika hög innovationstakt som internationellt.</a:t>
            </a:r>
            <a:br>
              <a:rPr lang="sv-SE" sz="1200" dirty="0">
                <a:latin typeface="LM Sans Office" pitchFamily="2" charset="77"/>
                <a:cs typeface="Helvetica" panose="020B0604020202020204" pitchFamily="34" charset="0"/>
              </a:rPr>
            </a:br>
            <a:r>
              <a:rPr lang="sv-SE" sz="1200" dirty="0">
                <a:latin typeface="LM Sans Office" pitchFamily="2" charset="77"/>
                <a:cs typeface="Helvetica" panose="020B0604020202020204" pitchFamily="34" charset="0"/>
              </a:rPr>
              <a:t> </a:t>
            </a:r>
          </a:p>
          <a:p>
            <a:endParaRPr lang="sv-SE" dirty="0"/>
          </a:p>
        </p:txBody>
      </p:sp>
      <p:sp>
        <p:nvSpPr>
          <p:cNvPr id="4" name="Platshållare för bildnummer 3"/>
          <p:cNvSpPr>
            <a:spLocks noGrp="1"/>
          </p:cNvSpPr>
          <p:nvPr>
            <p:ph type="sldNum" sz="quarter" idx="5"/>
          </p:nvPr>
        </p:nvSpPr>
        <p:spPr/>
        <p:txBody>
          <a:bodyPr/>
          <a:lstStyle/>
          <a:p>
            <a:fld id="{7F55D91C-98E0-4580-B692-265DB6208EB3}" type="slidenum">
              <a:rPr lang="sv-SE" smtClean="0"/>
              <a:pPr/>
              <a:t>10</a:t>
            </a:fld>
            <a:endParaRPr lang="sv-SE" dirty="0"/>
          </a:p>
        </p:txBody>
      </p:sp>
    </p:spTree>
    <p:extLst>
      <p:ext uri="{BB962C8B-B14F-4D97-AF65-F5344CB8AC3E}">
        <p14:creationId xmlns:p14="http://schemas.microsoft.com/office/powerpoint/2010/main" val="360305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737C-6D09-BC0E-DC1C-A2D37023850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685844C-BE28-1F9A-0248-614ED9F13721}"/>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77C74DB0-5280-965A-146D-FA9D1C8E1B5C}"/>
              </a:ext>
            </a:extLst>
          </p:cNvPr>
          <p:cNvSpPr>
            <a:spLocks noGrp="1"/>
          </p:cNvSpPr>
          <p:nvPr>
            <p:ph type="body" idx="1"/>
          </p:nvPr>
        </p:nvSpPr>
        <p:spPr/>
        <p:txBody>
          <a:bodyPr/>
          <a:lstStyle/>
          <a:p>
            <a:r>
              <a:rPr lang="sv-SE" sz="1600" b="1" dirty="0">
                <a:solidFill>
                  <a:schemeClr val="accent1"/>
                </a:solidFill>
                <a:latin typeface="LM Sans Office" pitchFamily="2" charset="77"/>
              </a:rPr>
              <a:t>INSPEL FRÅN INTERVJUERNA</a:t>
            </a:r>
          </a:p>
          <a:p>
            <a:r>
              <a:rPr lang="sv-SE" dirty="0"/>
              <a:t>Ökad produktivitet i befintliga system är snabbaste vägen till. ökad lönsamhet och i förlängningen ökad volym.</a:t>
            </a:r>
          </a:p>
          <a:p>
            <a:pPr marL="171450" indent="-171450">
              <a:buFont typeface="Arial" panose="020B0604020202020204" pitchFamily="34" charset="0"/>
              <a:buChar char="•"/>
            </a:pPr>
            <a:r>
              <a:rPr lang="sv-SE" dirty="0"/>
              <a:t>Bristande produktivitet och management, särskilt inom diko- och lammproduktion. </a:t>
            </a:r>
          </a:p>
          <a:p>
            <a:pPr marL="171450" indent="-171450">
              <a:buFont typeface="Arial" panose="020B0604020202020204" pitchFamily="34" charset="0"/>
              <a:buChar char="•"/>
            </a:pPr>
            <a:r>
              <a:rPr lang="sv-SE" dirty="0"/>
              <a:t>Öka antal lamm per tacka genom reproduktion och management</a:t>
            </a:r>
          </a:p>
          <a:p>
            <a:r>
              <a:rPr lang="sv-SE" dirty="0"/>
              <a:t>Höj produktiviteten i befintliga system tex fler smågrisar per sugga och kortare uppfödningstid för nöt</a:t>
            </a:r>
          </a:p>
          <a:p>
            <a:r>
              <a:rPr lang="sv-SE" dirty="0"/>
              <a:t>Utveckla avel och genetik (särskilt för nöt och lamm). Mer samordnat avelsarbete. Fokus på tillväxt, fodereffektivitet och köttkvalitet. Bättre koppling mjölk–kött</a:t>
            </a:r>
          </a:p>
          <a:p>
            <a:r>
              <a:rPr lang="sv-SE" dirty="0"/>
              <a:t>Öka användningen av </a:t>
            </a:r>
            <a:r>
              <a:rPr lang="sv-SE" dirty="0" err="1"/>
              <a:t>köttrassemin</a:t>
            </a:r>
            <a:r>
              <a:rPr lang="sv-SE" dirty="0"/>
              <a:t> på mjölkkor</a:t>
            </a:r>
          </a:p>
          <a:p>
            <a:r>
              <a:rPr lang="sv-SE" dirty="0"/>
              <a:t>Automatisering och digitalisering i produktionen är avgörande. Exempel som framkommer är automatiska utfodringssystem, digital uppföljning av djurvälfärd, tillväxt och foder och inte minst för minskad arbetskraftsberoende och bättre arbetsmiljö.</a:t>
            </a:r>
          </a:p>
          <a:p>
            <a:r>
              <a:rPr lang="sv-SE" dirty="0"/>
              <a:t>Topp-25% av lantbrukarna har en lönsamhet som är 2-3 gånger högre än genomsnittet. Det följer ett samband, där det oftast är större skillnader på lönsamhet inom en bransch än mellan branscher.</a:t>
            </a:r>
          </a:p>
          <a:p>
            <a:endParaRPr lang="sv-SE" dirty="0"/>
          </a:p>
          <a:p>
            <a:r>
              <a:rPr lang="sv-SE" sz="1600" b="1" dirty="0">
                <a:solidFill>
                  <a:schemeClr val="accent1"/>
                </a:solidFill>
                <a:latin typeface="LM Sans Office" pitchFamily="2" charset="77"/>
              </a:rPr>
              <a:t>SLUTSATSER</a:t>
            </a:r>
            <a:endParaRPr lang="sv-SE" dirty="0"/>
          </a:p>
          <a:p>
            <a:r>
              <a:rPr lang="sv-SE" b="1" dirty="0"/>
              <a:t>Avel</a:t>
            </a:r>
            <a:r>
              <a:rPr lang="sv-SE" dirty="0"/>
              <a:t> - kraftsamling kring köttdjurs- och fåravel behövs. Det finns behov att förbättra aveln och utveckla stabila och högproducerande raser utifrån ökade tillväxttal på köttdjur. Fördjupat samarbete mellan avelsorganisationerna och slakterierna. Avelsarbetet på gris och mjölk håller en hög nivå och kan användas som modell för nöt och lamm. Vi måste säkerställa genetik i världsklass för alla djurslagen.</a:t>
            </a:r>
          </a:p>
          <a:p>
            <a:r>
              <a:rPr lang="sv-SE" dirty="0"/>
              <a:t>Unikt för svensk nötköttsproduktion är att 60% av nötköttsvolymen kommer från mjölkproduktionen, vilket gör att samverkan mellan nötkötts- och mjölkproduktionen är central. Köttrastjur-på-mjölkkor-strategi, dvs att seminera mjölkkor med köttdjur har fullt genomfört en stor volym och lönsamhetspotential. </a:t>
            </a:r>
          </a:p>
          <a:p>
            <a:r>
              <a:rPr lang="sv-SE" b="1" dirty="0"/>
              <a:t>Fodereffektivitet och kortare omloppstider </a:t>
            </a:r>
            <a:r>
              <a:rPr lang="sv-SE" dirty="0"/>
              <a:t>– är en mycket stark produktivitetsfaktor. Att optimera tid och tillväxt. Omloppstid styrs av foderprecision, avel och management på gården.</a:t>
            </a:r>
          </a:p>
          <a:p>
            <a:r>
              <a:rPr lang="sv-SE" b="1" dirty="0"/>
              <a:t>Digitalisering/Automation/AI </a:t>
            </a:r>
            <a:r>
              <a:rPr lang="sv-SE" dirty="0"/>
              <a:t>– är strategiska verktyg för att öka produktiviteten i allt från datahantering till förbättrad arbetsmiljö.</a:t>
            </a:r>
          </a:p>
          <a:p>
            <a:r>
              <a:rPr lang="sv-SE" dirty="0"/>
              <a:t>Insamling och standardisering av dataflöden är avgörande för att driva arbetet inom produktivitet, benchmarking, djurvälfärd, hållbarhet och uppföljning. Med en förändrad produktions-datahantering skapas förutsättningar för utveckling av prognos- och planeringsverktyg som bidrar till samordning i värdekedjan. </a:t>
            </a:r>
          </a:p>
          <a:p>
            <a:endParaRPr lang="sv-SE" dirty="0"/>
          </a:p>
          <a:p>
            <a:r>
              <a:rPr lang="sv-SE" sz="1600" b="1" dirty="0">
                <a:solidFill>
                  <a:schemeClr val="accent1"/>
                </a:solidFill>
                <a:latin typeface="LM Sans Office" pitchFamily="2" charset="77"/>
              </a:rPr>
              <a:t>INSPEL FRÅN INTERVJUERNA</a:t>
            </a:r>
          </a:p>
          <a:p>
            <a:r>
              <a:rPr lang="sv-SE" dirty="0"/>
              <a:t>Slakteri- &amp; förädlingsledet beskrivs som fragmenterat och underinvesterat. I europeiska jämförelser är volymerna per slakteri klart lägre i Sverige. </a:t>
            </a:r>
          </a:p>
          <a:p>
            <a:r>
              <a:rPr lang="sv-SE" dirty="0"/>
              <a:t>Svensk charkuteriindustri har halkat efter när det gäller teknisk utrustning, automation och produktutveckling. Skälet är för låg lönsamhet.</a:t>
            </a:r>
          </a:p>
          <a:p>
            <a:r>
              <a:rPr lang="sv-SE" dirty="0"/>
              <a:t>Att </a:t>
            </a:r>
            <a:r>
              <a:rPr lang="sv-SE" b="1" dirty="0"/>
              <a:t>reducera svinnet </a:t>
            </a:r>
            <a:r>
              <a:rPr lang="sv-SE" dirty="0"/>
              <a:t>och öka volymerna är en </a:t>
            </a:r>
            <a:r>
              <a:rPr lang="sv-SE" dirty="0" err="1"/>
              <a:t>win-win</a:t>
            </a:r>
            <a:r>
              <a:rPr lang="sv-SE" dirty="0"/>
              <a:t>. Exempel kan vara:</a:t>
            </a:r>
          </a:p>
          <a:p>
            <a:pPr marL="171450" indent="-171450">
              <a:buFont typeface="Arial" panose="020B0604020202020204" pitchFamily="34" charset="0"/>
              <a:buChar char="•"/>
            </a:pPr>
            <a:r>
              <a:rPr lang="sv-SE" dirty="0"/>
              <a:t>Regelförenklingar kring </a:t>
            </a:r>
            <a:r>
              <a:rPr lang="sv-SE" dirty="0" err="1"/>
              <a:t>maskinurbenat</a:t>
            </a:r>
            <a:r>
              <a:rPr lang="sv-SE" dirty="0"/>
              <a:t> kött skulle kunna rädda 8 000 ton griskött per år, till ett totalt värde som motsvarar cirka 250 MSEK.</a:t>
            </a:r>
          </a:p>
          <a:p>
            <a:pPr marL="171450" indent="-171450">
              <a:buFont typeface="Arial" panose="020B0604020202020204" pitchFamily="34" charset="0"/>
              <a:buChar char="•"/>
            </a:pPr>
            <a:r>
              <a:rPr lang="sv-SE" dirty="0"/>
              <a:t>Reglerna kring nödslakt bör ändras för att minska svinnet av kött.</a:t>
            </a:r>
          </a:p>
          <a:p>
            <a:endParaRPr lang="sv-SE" dirty="0"/>
          </a:p>
          <a:p>
            <a:r>
              <a:rPr lang="sv-SE" sz="1600" b="1" dirty="0">
                <a:solidFill>
                  <a:schemeClr val="accent1"/>
                </a:solidFill>
                <a:latin typeface="LM Sans Office" pitchFamily="2" charset="77"/>
              </a:rPr>
              <a:t>SLUTSATSER</a:t>
            </a:r>
            <a:endParaRPr lang="sv-SE" dirty="0"/>
          </a:p>
          <a:p>
            <a:r>
              <a:rPr lang="sv-SE" dirty="0"/>
              <a:t>Precis som inom primärproduktionen finns behov av produktivitets-förbättringar inom slakteri- &amp; förädlingsledet. Det kan göras genom Programmet Produktionslyftet och att införa Kunskapsnav Förädling kött.</a:t>
            </a:r>
          </a:p>
          <a:p>
            <a:r>
              <a:rPr lang="sv-SE" dirty="0"/>
              <a:t>Tydliga nyckeltal för slakteri- och förädlingsledet är kostnad och produktivitetsutveckling räknat per kg.</a:t>
            </a:r>
          </a:p>
          <a:p>
            <a:r>
              <a:rPr lang="sv-SE" dirty="0"/>
              <a:t>Den industriella skalan är viktig. </a:t>
            </a:r>
            <a:r>
              <a:rPr lang="sv-SE" b="1" dirty="0"/>
              <a:t>Fortsatt konsolidering </a:t>
            </a:r>
            <a:r>
              <a:rPr lang="sv-SE" dirty="0"/>
              <a:t>i branschen kommer att ske för att öka konkurrenskraften. Det är också nödvändigt för att höja produktiviteten, möjliggöra investeringar och stärka lönsamheten.</a:t>
            </a:r>
          </a:p>
          <a:p>
            <a:r>
              <a:rPr lang="sv-SE" b="1" dirty="0"/>
              <a:t>Kompetensförsörjning </a:t>
            </a:r>
            <a:r>
              <a:rPr lang="sv-SE" dirty="0"/>
              <a:t>– grundutbildning saknas inom slakt, styckning och charkuteri, vilket gör att nya medarbetare generellt saknar grundläggande kunskaper. Även vidareutbildning och stärkande av befintlig kompetens är viktigt. </a:t>
            </a:r>
          </a:p>
          <a:p>
            <a:r>
              <a:rPr lang="sv-SE" b="1" dirty="0"/>
              <a:t>Investeringar i automation, digitalisering och AI</a:t>
            </a:r>
            <a:r>
              <a:rPr lang="sv-SE" dirty="0"/>
              <a:t>. Det är absolut nödvändigt att slakteri och förädling har utrymme att investera för ökad effektivitet, en högre grad av automatisering för att klara kompetens-bristen samt för att modernisera arbetsmetoderna genom digitalisering och AI.</a:t>
            </a:r>
          </a:p>
          <a:p>
            <a:r>
              <a:rPr lang="sv-SE" b="1" dirty="0"/>
              <a:t>Reducera matsvinn </a:t>
            </a:r>
            <a:r>
              <a:rPr lang="sv-SE" dirty="0"/>
              <a:t>och öka användningen av hela djuret genom regelutveckling. Politiken bör ge Livsmedelsverket i uppdrag att se över och ge förslag på hur man med regelutveckling kan minska matsvinn och öka hållbarheten inom köttområdet.</a:t>
            </a:r>
          </a:p>
          <a:p>
            <a:endParaRPr lang="sv-SE" dirty="0"/>
          </a:p>
          <a:p>
            <a:endParaRPr lang="sv-SE" dirty="0"/>
          </a:p>
          <a:p>
            <a:r>
              <a:rPr lang="sv-SE" sz="1600" b="1" dirty="0">
                <a:solidFill>
                  <a:schemeClr val="accent1"/>
                </a:solidFill>
                <a:latin typeface="LM Sans Office" pitchFamily="2" charset="77"/>
              </a:rPr>
              <a:t>INSPEL FRÅN INTERVJUERNA</a:t>
            </a:r>
          </a:p>
          <a:p>
            <a:r>
              <a:rPr lang="sv-SE" b="1" dirty="0"/>
              <a:t>Ökad professionalism </a:t>
            </a:r>
            <a:r>
              <a:rPr lang="sv-SE" dirty="0"/>
              <a:t>– att driva sin egen lönsamhet oavsett storlek på företaget. Lantbrukare måste ges rätt förutsättningar för att i högre grad kunna driva sina verksamheter som företag med tydliga strategier, professionella analyser, kalkyler, och ekonomiskt beslutsstöd.</a:t>
            </a:r>
          </a:p>
          <a:p>
            <a:r>
              <a:rPr lang="sv-SE" b="1" dirty="0"/>
              <a:t>Produktionsrådgivning, </a:t>
            </a:r>
            <a:r>
              <a:rPr lang="sv-SE" dirty="0"/>
              <a:t>data och företagsfokus är strukturella svagheter.</a:t>
            </a:r>
          </a:p>
          <a:p>
            <a:pPr marL="171450" indent="-171450">
              <a:buFont typeface="Arial" panose="020B0604020202020204" pitchFamily="34" charset="0"/>
              <a:buChar char="•"/>
            </a:pPr>
            <a:r>
              <a:rPr lang="sv-SE" dirty="0"/>
              <a:t>Splittrad rådgivning och svaga nationella verktyg för uppföljning och benchmarking. </a:t>
            </a:r>
          </a:p>
          <a:p>
            <a:pPr marL="171450" indent="-171450">
              <a:buFont typeface="Arial" panose="020B0604020202020204" pitchFamily="34" charset="0"/>
              <a:buChar char="•"/>
            </a:pPr>
            <a:r>
              <a:rPr lang="sv-SE" dirty="0"/>
              <a:t>Bygg upp en stark produktionsrådgivning med helhetsperspektiv och fokus på lönsamhet. Stärk kunskapsöverföring, data &amp; benchmarking i hela kedjan</a:t>
            </a:r>
          </a:p>
          <a:p>
            <a:r>
              <a:rPr lang="sv-SE" dirty="0"/>
              <a:t>Idag upplevs </a:t>
            </a:r>
            <a:r>
              <a:rPr lang="sv-SE" b="1" dirty="0"/>
              <a:t>glapp mellan forskning och praktik</a:t>
            </a:r>
            <a:r>
              <a:rPr lang="sv-SE" dirty="0"/>
              <a:t>. Det gör att kunskap inte omsätts i praktiken. Skapa en snabbare implementering av ny forskning och innovationer. Rådgivning och forskning har blivit för specialiserade och samordningen är svag. Kunskapsnavet för animalieproduktion har skapats och ses som ett steg i rätt riktning, men är inte tillräckligt. Dessutom är dess roll och relation till andra organisationer inte tillräckligt tydlig.</a:t>
            </a:r>
          </a:p>
          <a:p>
            <a:endParaRPr lang="sv-SE" dirty="0"/>
          </a:p>
          <a:p>
            <a:r>
              <a:rPr lang="sv-SE" sz="1600" b="1" dirty="0">
                <a:solidFill>
                  <a:schemeClr val="accent1"/>
                </a:solidFill>
                <a:latin typeface="LM Sans Office" pitchFamily="2" charset="77"/>
              </a:rPr>
              <a:t>SLUTSATSER</a:t>
            </a:r>
            <a:endParaRPr lang="sv-SE" dirty="0"/>
          </a:p>
          <a:p>
            <a:r>
              <a:rPr lang="sv-SE" dirty="0"/>
              <a:t>En kombination av Forskning &amp; Innovation, Kunskapsutveckling och Rådgivning som leder till kompetensförstärkning och praktisk tillämpning på gårdsnivå, blir centralt för att utveckla såväl produktivitetsförbättringar som lönsamhet och i förlängningen ge volymökningar. </a:t>
            </a:r>
          </a:p>
          <a:p>
            <a:r>
              <a:rPr lang="sv-SE" dirty="0"/>
              <a:t>Internationella exempel med SEGES i Danmark och </a:t>
            </a:r>
            <a:r>
              <a:rPr lang="sv-SE" dirty="0" err="1"/>
              <a:t>Teagasc</a:t>
            </a:r>
            <a:r>
              <a:rPr lang="sv-SE" dirty="0"/>
              <a:t> på Irland lyfts fram där forskning, kunskapsutveckling, utbildning och rådgivning är integrerade, vilket ger viktiga konkurrensfördelar och är en tydlig framgångsfaktor.</a:t>
            </a:r>
          </a:p>
          <a:p>
            <a:r>
              <a:rPr lang="sv-SE" dirty="0"/>
              <a:t>Vi ligger i topp på rådgivning angående veterinärfrågor, djurvälfärd och smittskydd, men har påtagliga brister och svag struktur när det gäller produktionsrådgivning och managementfrågor kring gården. Mjölksektorn ser annorlunda ut, där rådgivningen anses stark och framgångsrik.</a:t>
            </a:r>
          </a:p>
          <a:p>
            <a:r>
              <a:rPr lang="sv-SE" dirty="0"/>
              <a:t>Rådgivningen behöver flytta fokus från enbart djurhälsa till ekonomi, produktionsstyrning och företagande. För att nå produktivitets-ökningarna med avel och mer kunskap måste den nå bonden via rådgivning. Introducera programmet Produktionslyftet.</a:t>
            </a:r>
          </a:p>
          <a:p>
            <a:r>
              <a:rPr lang="sv-SE" dirty="0" err="1"/>
              <a:t>Forskning&amp;Innovation</a:t>
            </a:r>
            <a:r>
              <a:rPr lang="sv-SE" dirty="0"/>
              <a:t> – produktivitet och effektiviseringar kräver F&amp;I på områden som exempelvis foder, avel, fertilitet och byggnader. Ta fram en F&amp;I-agenda som fokuserat stödjer tillväxt.</a:t>
            </a:r>
          </a:p>
          <a:p>
            <a:endParaRPr lang="sv-SE" dirty="0"/>
          </a:p>
        </p:txBody>
      </p:sp>
      <p:sp>
        <p:nvSpPr>
          <p:cNvPr id="4" name="Platshållare för bildnummer 3">
            <a:extLst>
              <a:ext uri="{FF2B5EF4-FFF2-40B4-BE49-F238E27FC236}">
                <a16:creationId xmlns:a16="http://schemas.microsoft.com/office/drawing/2014/main" id="{B8739F92-B096-C9C2-F100-97834B67B1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862521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43974-1E3E-E596-7FF1-27C5DF20B5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4D3F956-0A8C-CCE5-7866-A4D7CE426B4F}"/>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66EDFA68-5FFA-0CF4-AEB3-69AAFDD7175B}"/>
              </a:ext>
            </a:extLst>
          </p:cNvPr>
          <p:cNvSpPr>
            <a:spLocks noGrp="1"/>
          </p:cNvSpPr>
          <p:nvPr>
            <p:ph type="body" idx="1"/>
          </p:nvPr>
        </p:nvSpPr>
        <p:spPr/>
        <p:txBody>
          <a:bodyPr/>
          <a:lstStyle/>
          <a:p>
            <a:r>
              <a:rPr lang="sv-SE" sz="1600" b="1" dirty="0">
                <a:solidFill>
                  <a:schemeClr val="accent1"/>
                </a:solidFill>
                <a:latin typeface="LM Sans Office" pitchFamily="2" charset="77"/>
              </a:rPr>
              <a:t>INSPEL FRÅN INTERVJUERNA</a:t>
            </a:r>
          </a:p>
          <a:p>
            <a:r>
              <a:rPr lang="sv-SE" dirty="0"/>
              <a:t>Politiken behöver skapa samstämmiga signaler över tid - utan detta uteblir investeringar oavsett marknadsläge. Politiken ska reducera risk, vara möjliggörare och ge långsiktig stabilitet. </a:t>
            </a:r>
          </a:p>
          <a:p>
            <a:r>
              <a:rPr lang="sv-SE" dirty="0"/>
              <a:t>Politiken måste ta ansvar i syfte att vända trenden för nötkött.</a:t>
            </a:r>
          </a:p>
          <a:p>
            <a:r>
              <a:rPr lang="sv-SE" b="1" dirty="0"/>
              <a:t>Regelverk</a:t>
            </a:r>
            <a:r>
              <a:rPr lang="sv-SE" dirty="0"/>
              <a:t> och tillståndsprocesser är tillväxthämmande med långa, dyra och oförutsägbara miljötillstånd. </a:t>
            </a:r>
            <a:br>
              <a:rPr lang="sv-SE" dirty="0"/>
            </a:br>
            <a:endParaRPr lang="sv-SE" dirty="0"/>
          </a:p>
          <a:p>
            <a:r>
              <a:rPr lang="sv-SE" b="1" dirty="0"/>
              <a:t>Stärk framtidstro och långsiktiga politiska signaler</a:t>
            </a:r>
          </a:p>
          <a:p>
            <a:pPr marL="171450" indent="-171450">
              <a:buFont typeface="Arial" panose="020B0604020202020204" pitchFamily="34" charset="0"/>
              <a:buChar char="•"/>
            </a:pPr>
            <a:r>
              <a:rPr lang="sv-SE" dirty="0"/>
              <a:t>skapa långsiktiga och stabila spelregler. Tydligare besked om att animalieproduktion är önskvärd</a:t>
            </a:r>
          </a:p>
          <a:p>
            <a:pPr marL="171450" indent="-171450">
              <a:buFont typeface="Arial" panose="020B0604020202020204" pitchFamily="34" charset="0"/>
              <a:buChar char="•"/>
            </a:pPr>
            <a:r>
              <a:rPr lang="sv-SE" dirty="0"/>
              <a:t>Minskad politisk osäkerhet</a:t>
            </a:r>
          </a:p>
          <a:p>
            <a:pPr marL="171450" indent="-171450">
              <a:buFont typeface="Arial" panose="020B0604020202020204" pitchFamily="34" charset="0"/>
              <a:buChar char="•"/>
            </a:pPr>
            <a:r>
              <a:rPr lang="sv-SE" dirty="0"/>
              <a:t>Stabil inriktning över mandatperioder</a:t>
            </a:r>
          </a:p>
          <a:p>
            <a:r>
              <a:rPr lang="sv-SE" b="1" dirty="0"/>
              <a:t>Främjande politik och myndighetsutövning</a:t>
            </a:r>
          </a:p>
          <a:p>
            <a:pPr marL="171450" indent="-171450">
              <a:buFont typeface="Arial" panose="020B0604020202020204" pitchFamily="34" charset="0"/>
              <a:buChar char="•"/>
            </a:pPr>
            <a:r>
              <a:rPr lang="sv-SE" dirty="0"/>
              <a:t>Nuvarande regelverk beskrivs som: omfattande, oförutsägbara, </a:t>
            </a:r>
            <a:br>
              <a:rPr lang="sv-SE" dirty="0"/>
            </a:br>
            <a:r>
              <a:rPr lang="sv-SE" dirty="0"/>
              <a:t>och ofta direkt hämmande för lönsamhet</a:t>
            </a:r>
          </a:p>
          <a:p>
            <a:pPr marL="171450" indent="-171450">
              <a:buFont typeface="Arial" panose="020B0604020202020204" pitchFamily="34" charset="0"/>
              <a:buChar char="•"/>
            </a:pPr>
            <a:r>
              <a:rPr lang="sv-SE" dirty="0"/>
              <a:t>Avsaknad av produktionsfrämjande myndigheter.</a:t>
            </a:r>
          </a:p>
          <a:p>
            <a:endParaRPr lang="sv-SE" b="1" dirty="0"/>
          </a:p>
          <a:p>
            <a:endParaRPr lang="sv-SE" dirty="0"/>
          </a:p>
          <a:p>
            <a:endParaRPr lang="sv-SE" dirty="0"/>
          </a:p>
          <a:p>
            <a:r>
              <a:rPr lang="sv-SE" sz="1600" b="1" dirty="0">
                <a:solidFill>
                  <a:schemeClr val="accent1"/>
                </a:solidFill>
                <a:latin typeface="LM Sans Office" pitchFamily="2" charset="77"/>
              </a:rPr>
              <a:t>SLUTSATSER</a:t>
            </a:r>
            <a:endParaRPr lang="sv-SE" dirty="0"/>
          </a:p>
          <a:p>
            <a:r>
              <a:rPr lang="sv-SE" dirty="0"/>
              <a:t>Det behövs såväl produktions- som konsumtionsfrämjande politiska beslut och myndigheter. Förenklingar avseende regler och myndighetsutövning samt snabbare och förutsägbara tillstånds-processer är exempel på främjande åtgärder.</a:t>
            </a:r>
          </a:p>
          <a:p>
            <a:r>
              <a:rPr lang="sv-SE" dirty="0"/>
              <a:t>På en övergripande nivå ser man att trots strategier för ökad produktion och minskad regelbörda både i Sverige och EU minskar produktionen och regelbördan ökar. Det krävs en radikalt ändrad inriktningen på myndigheternas arbete. Svensk animalieproduktion måste ses som en nationell strategifråga och effekten på företag och lönsamhet vid regeländring måste tillmätas större vikt. Förslagen i statliga utredningar såsom Konkurrenskrafts- och Kontrollutredningen behöver genomföras.</a:t>
            </a:r>
          </a:p>
          <a:p>
            <a:r>
              <a:rPr lang="sv-SE" b="1" dirty="0"/>
              <a:t>Tillståndsprocesser</a:t>
            </a:r>
            <a:r>
              <a:rPr lang="sv-SE" dirty="0"/>
              <a:t> är långa, krångliga, oförutsägbara och kostsamma, vilket minskar investeringsviljan. Regelverken behöver bli mer funktionsbaserade. En snabb åtgärd är att höja tröskelvärdena för antalet djurenheter för respektive tillstånd.  Då kan befintliga stallar utnyttjas fullt ut och snabba upp mindre investeringar i tillbyggnad av stallar.</a:t>
            </a:r>
          </a:p>
          <a:p>
            <a:r>
              <a:rPr lang="sv-SE" dirty="0"/>
              <a:t>Avsaknad av </a:t>
            </a:r>
            <a:r>
              <a:rPr lang="sv-SE" b="1" dirty="0"/>
              <a:t>Regelförenkling och Produktionsfrämjande myndigheter </a:t>
            </a:r>
            <a:r>
              <a:rPr lang="sv-SE" dirty="0"/>
              <a:t>är en stor strukturell bromskloss som hämmar utveckling och investeringar. Inte sänkt ambition, utan genom bättre samordning, effektivisering och tydligare ansvarsfördelning.</a:t>
            </a:r>
          </a:p>
          <a:p>
            <a:endParaRPr lang="sv-SE" dirty="0"/>
          </a:p>
          <a:p>
            <a:r>
              <a:rPr lang="sv-SE" sz="1600" b="1" dirty="0">
                <a:solidFill>
                  <a:schemeClr val="accent1"/>
                </a:solidFill>
                <a:latin typeface="LM Sans Office" pitchFamily="2" charset="77"/>
              </a:rPr>
              <a:t>INSPEL FRÅN INTERVJUERNA</a:t>
            </a:r>
          </a:p>
          <a:p>
            <a:r>
              <a:rPr lang="sv-SE" dirty="0"/>
              <a:t>Stöden ska inte vara inkomstförstärkning, utan vara produktionsfrämjande, utformade för att driva tillväxt inom svenskt lantbruk. </a:t>
            </a:r>
          </a:p>
          <a:p>
            <a:r>
              <a:rPr lang="sv-SE" dirty="0"/>
              <a:t>Istället för att prata stöd så är det ersättning för utfört arbete tex för biologiskt mångfald.</a:t>
            </a:r>
          </a:p>
          <a:p>
            <a:r>
              <a:rPr lang="sv-SE" dirty="0"/>
              <a:t>Rikta stöd mot aktiva producenter och som främjar tillväxt</a:t>
            </a:r>
          </a:p>
          <a:p>
            <a:r>
              <a:rPr lang="sv-SE" dirty="0"/>
              <a:t>Investeringsstöd och Klimatklivet är exempel som underlättar möjligheten att utveckla sin verksamhet i snabbare takt till gagn för samhället.</a:t>
            </a:r>
          </a:p>
          <a:p>
            <a:r>
              <a:rPr lang="sv-SE" dirty="0"/>
              <a:t>Stöd till unga lantbrukare – som tar över gård i generationsskifte/ ägarskifte.</a:t>
            </a:r>
          </a:p>
          <a:p>
            <a:r>
              <a:rPr lang="sv-SE" dirty="0"/>
              <a:t>Det är viktigt att staten tar ansvar för att vända trenden för nötkött.</a:t>
            </a:r>
          </a:p>
          <a:p>
            <a:endParaRPr lang="sv-SE" dirty="0"/>
          </a:p>
          <a:p>
            <a:r>
              <a:rPr lang="sv-SE" sz="1600" b="1" dirty="0">
                <a:solidFill>
                  <a:schemeClr val="accent1"/>
                </a:solidFill>
                <a:latin typeface="LM Sans Office" pitchFamily="2" charset="77"/>
              </a:rPr>
              <a:t>SLUTSATSER</a:t>
            </a:r>
            <a:endParaRPr lang="sv-SE" dirty="0"/>
          </a:p>
          <a:p>
            <a:r>
              <a:rPr lang="sv-SE" dirty="0"/>
              <a:t>Ersättnings- och stödsystemen ska vara produktions-främjande, utformade för att driva tillväxt inom svenskt lantbruk. Reformera stödsystemen med fokus på affärsnytta. Prioritera stöd som ger dokumenterad effekt på konkurrens-kraft, volym och lönsamhet. </a:t>
            </a:r>
          </a:p>
          <a:p>
            <a:r>
              <a:rPr lang="sv-SE" dirty="0"/>
              <a:t>Säkerställ att stöd kopplas till aktiv djurhållning och produktion. Detta skapar långsiktiga villkor för köttproducenterna.</a:t>
            </a:r>
          </a:p>
          <a:p>
            <a:r>
              <a:rPr lang="sv-SE" dirty="0"/>
              <a:t>Det behövs politiskt stöd för att stärka konkurrenskraften i de fall där svenska regler höjer kostnaderna i förhållande till konkurrerande länder </a:t>
            </a:r>
          </a:p>
          <a:p>
            <a:r>
              <a:rPr lang="sv-SE" dirty="0"/>
              <a:t>Investeringsstöd bör vara oberoende av företagsstorlek, som särskilt möjliggör ägarskiften såväl som ny- och reinvesteringar. </a:t>
            </a:r>
          </a:p>
          <a:p>
            <a:r>
              <a:rPr lang="sv-SE" dirty="0"/>
              <a:t>Förbättra incitamenten för naturbete genom ytterligare åtgärder och förstärkning av ersättningar. Detta för att nå målet om ytterligare 100 000 hektar till 2050. </a:t>
            </a:r>
          </a:p>
          <a:p>
            <a:endParaRPr lang="sv-SE" dirty="0"/>
          </a:p>
          <a:p>
            <a:endParaRPr lang="sv-SE" b="1" dirty="0"/>
          </a:p>
          <a:p>
            <a:endParaRPr lang="sv-SE" dirty="0"/>
          </a:p>
          <a:p>
            <a:endParaRPr lang="sv-SE" dirty="0"/>
          </a:p>
          <a:p>
            <a:endParaRPr lang="sv-SE" dirty="0"/>
          </a:p>
          <a:p>
            <a:endParaRPr lang="sv-SE" dirty="0"/>
          </a:p>
          <a:p>
            <a:endParaRPr lang="sv-SE" dirty="0"/>
          </a:p>
        </p:txBody>
      </p:sp>
      <p:sp>
        <p:nvSpPr>
          <p:cNvPr id="4" name="Platshållare för bildnummer 3">
            <a:extLst>
              <a:ext uri="{FF2B5EF4-FFF2-40B4-BE49-F238E27FC236}">
                <a16:creationId xmlns:a16="http://schemas.microsoft.com/office/drawing/2014/main" id="{503617DE-F020-990C-70EA-5BDACB60A3F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255244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33BD-A6D1-A777-F571-413B3319F60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362618E-D4D7-D540-17DA-60B3B3F0DDAF}"/>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A844489A-6909-1655-E0B8-D813F073628A}"/>
              </a:ext>
            </a:extLst>
          </p:cNvPr>
          <p:cNvSpPr>
            <a:spLocks noGrp="1"/>
          </p:cNvSpPr>
          <p:nvPr>
            <p:ph type="body" idx="1"/>
          </p:nvPr>
        </p:nvSpPr>
        <p:spPr/>
        <p:txBody>
          <a:bodyPr/>
          <a:lstStyle/>
          <a:p>
            <a:r>
              <a:rPr lang="sv-SE" sz="1600" b="1" dirty="0">
                <a:solidFill>
                  <a:schemeClr val="accent1"/>
                </a:solidFill>
                <a:latin typeface="LM Sans Office" pitchFamily="2" charset="77"/>
              </a:rPr>
              <a:t>INSPEL FRÅN INTERVJUERNA</a:t>
            </a:r>
          </a:p>
          <a:p>
            <a:r>
              <a:rPr lang="sv-SE" dirty="0"/>
              <a:t>Investeringar bromsas av brist på kapital, försvårande regelverk, ojämn riskfördelning och andra osäkerheter som påverkar lönsamheten. </a:t>
            </a:r>
          </a:p>
          <a:p>
            <a:r>
              <a:rPr lang="sv-SE" dirty="0"/>
              <a:t>Lönsamhet är den helt avgörande förutsättningen och grund för investeringar och tillväxt. Riskpremie måste finnas i kalkylen.</a:t>
            </a:r>
          </a:p>
          <a:p>
            <a:r>
              <a:rPr lang="sv-SE" dirty="0"/>
              <a:t>Underlätta investeringar med bättre finansieringslösningar och avsättningsgarantier/kontrakt.</a:t>
            </a:r>
          </a:p>
          <a:p>
            <a:r>
              <a:rPr lang="sv-SE" dirty="0"/>
              <a:t>Sektorn präglas av en småskalig struktur och eftersatta investeringar. Historiskt otillräcklig lönsamhet i kombination med hög risk för primärproduktionen att satsa och investera. </a:t>
            </a:r>
          </a:p>
          <a:p>
            <a:r>
              <a:rPr lang="sv-SE" dirty="0"/>
              <a:t>Landshypoteks beräkningar att investeringar på 25 miljarder SEK behövs för att genomföra en volymökning motsvarande Jordbruksverkets förslag på mål.</a:t>
            </a:r>
          </a:p>
          <a:p>
            <a:endParaRPr lang="sv-SE" dirty="0"/>
          </a:p>
          <a:p>
            <a:r>
              <a:rPr lang="sv-SE" sz="1600" b="1" dirty="0">
                <a:solidFill>
                  <a:schemeClr val="accent1"/>
                </a:solidFill>
                <a:latin typeface="LM Sans Office" pitchFamily="2" charset="77"/>
              </a:rPr>
              <a:t>SLUTSATSER</a:t>
            </a:r>
            <a:endParaRPr lang="sv-SE" dirty="0"/>
          </a:p>
          <a:p>
            <a:r>
              <a:rPr lang="sv-SE" dirty="0"/>
              <a:t>Frågan om ökande investeringar är mycket prioriterad. Dagens investeringsnivå är kritiskt låg inom animaliesektorn. Produktionsökning förutsätter stora investeringar. Investeringsvilja kopplas också starkt till ägarskifte.</a:t>
            </a:r>
          </a:p>
          <a:p>
            <a:r>
              <a:rPr lang="sv-SE" dirty="0"/>
              <a:t>Sveriges animalieproduktion är beroende av varje företagares enskilda investeringsbeslut.</a:t>
            </a:r>
          </a:p>
          <a:p>
            <a:r>
              <a:rPr lang="sv-SE" dirty="0"/>
              <a:t>En stabil lönsamhet som bygger kapital och framtidstro är avgörande för investeringsviljan. Befintliga hinder eller flaskhalsar måste undanröjas systematiskt, några exempel nedan.</a:t>
            </a:r>
          </a:p>
          <a:p>
            <a:r>
              <a:rPr lang="sv-SE" b="1" dirty="0"/>
              <a:t>Skapa framtidstro </a:t>
            </a:r>
            <a:r>
              <a:rPr lang="sv-SE" dirty="0"/>
              <a:t>med tydliga och långsiktiga politiska signaler</a:t>
            </a:r>
          </a:p>
          <a:p>
            <a:r>
              <a:rPr lang="sv-SE" b="1" dirty="0"/>
              <a:t>Finansiering och tillgång på riskkapital. </a:t>
            </a:r>
            <a:r>
              <a:rPr lang="sv-SE" dirty="0"/>
              <a:t>Hur skapas fungerande kapital- och investeringslösningar för tillväxt? Kapitalförsörjning är ett systemproblem, Ökad kunskap om animalieproduktion hos bankerna samt högre värdering av djurkapital. Tillför medel till riskkapitalbolag som kan bidra till att finansiera tillväxt i primärproduktionen av animalier.</a:t>
            </a:r>
          </a:p>
          <a:p>
            <a:r>
              <a:rPr lang="sv-SE" b="1" dirty="0"/>
              <a:t>Statliga investeringsstöd och garantier. </a:t>
            </a:r>
            <a:r>
              <a:rPr lang="sv-SE" dirty="0"/>
              <a:t>Investeringsstöd är viktigt oberoende av företagsstorlek. Åtgärder som dämpar extrema kostnadstoppar till maxränta bättre än statliga garantier som inte adresserar kassaflödesproblematiken.</a:t>
            </a:r>
          </a:p>
          <a:p>
            <a:r>
              <a:rPr lang="sv-SE" b="1" dirty="0"/>
              <a:t>Psykologiska hinder </a:t>
            </a:r>
            <a:r>
              <a:rPr lang="sv-SE" dirty="0"/>
              <a:t>kopplade till osäkerhet och framtidstro</a:t>
            </a:r>
          </a:p>
          <a:p>
            <a:endParaRPr lang="sv-SE" dirty="0"/>
          </a:p>
          <a:p>
            <a:endParaRPr lang="sv-SE" dirty="0"/>
          </a:p>
          <a:p>
            <a:endParaRPr lang="sv-SE" dirty="0"/>
          </a:p>
          <a:p>
            <a:endParaRPr lang="sv-SE" dirty="0"/>
          </a:p>
        </p:txBody>
      </p:sp>
      <p:sp>
        <p:nvSpPr>
          <p:cNvPr id="4" name="Platshållare för bildnummer 3">
            <a:extLst>
              <a:ext uri="{FF2B5EF4-FFF2-40B4-BE49-F238E27FC236}">
                <a16:creationId xmlns:a16="http://schemas.microsoft.com/office/drawing/2014/main" id="{78045EE3-55FF-483F-3407-DA59823373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923299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E9CB6-D8DE-9851-A456-1F543E5AB71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8157123-2442-0747-5824-6F6282777618}"/>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2B3C0F29-4C9F-7D6A-61CF-5F7BF6C7EEF3}"/>
              </a:ext>
            </a:extLst>
          </p:cNvPr>
          <p:cNvSpPr>
            <a:spLocks noGrp="1"/>
          </p:cNvSpPr>
          <p:nvPr>
            <p:ph type="body" idx="1"/>
          </p:nvPr>
        </p:nvSpPr>
        <p:spPr/>
        <p:txBody>
          <a:bodyPr/>
          <a:lstStyle/>
          <a:p>
            <a:r>
              <a:rPr lang="sv-SE" sz="1600" b="1" dirty="0">
                <a:solidFill>
                  <a:schemeClr val="accent1"/>
                </a:solidFill>
                <a:latin typeface="LM Sans Office" pitchFamily="2" charset="77"/>
              </a:rPr>
              <a:t>INSPEL FRÅN INTERVJUERNA</a:t>
            </a:r>
          </a:p>
          <a:p>
            <a:r>
              <a:rPr lang="sv-SE" noProof="0" dirty="0"/>
              <a:t>I primärledet är tidshorisonten för investeringar ofta 20–30 år. Slakteri och förädlingsled har både en marknadsrisk och en anatomisk risk. Dagligvaruhandeln gör sällan längre kontrakt än ett år med sina leverantörer. Primärproducenten bär idag en oproportionerligt stor del av risken. </a:t>
            </a:r>
          </a:p>
          <a:p>
            <a:r>
              <a:rPr lang="sv-SE" noProof="0" dirty="0"/>
              <a:t>Dagens riskfördelning behöver jämnas ut mellan värdekedjans aktörer. Detta kan göras genom att verka för en mer sammansatt värdekedjan för att minska investeringsrisken. Tydligt behovet av att: </a:t>
            </a:r>
          </a:p>
          <a:p>
            <a:pPr marL="171450" indent="-171450">
              <a:buFont typeface="Arial" panose="020B0604020202020204" pitchFamily="34" charset="0"/>
              <a:buChar char="•"/>
            </a:pPr>
            <a:r>
              <a:rPr lang="sv-SE" noProof="0" dirty="0"/>
              <a:t>Knyta ihop primärproduktion, slakteri/förädling och handel i mer långsiktiga samarbeten</a:t>
            </a:r>
          </a:p>
          <a:p>
            <a:pPr marL="171450" indent="-171450">
              <a:buFont typeface="Arial" panose="020B0604020202020204" pitchFamily="34" charset="0"/>
              <a:buChar char="•"/>
            </a:pPr>
            <a:r>
              <a:rPr lang="sv-SE" noProof="0" dirty="0"/>
              <a:t>Utveckla koncept och avtal där det finns en faktisk “beställare” av ökad volym. </a:t>
            </a:r>
          </a:p>
          <a:p>
            <a:pPr marL="171450" indent="-171450">
              <a:buFont typeface="Arial" panose="020B0604020202020204" pitchFamily="34" charset="0"/>
              <a:buChar char="•"/>
            </a:pPr>
            <a:r>
              <a:rPr lang="sv-SE" noProof="0" dirty="0"/>
              <a:t>Dela data i värdekedjan och utveckla bättre prognosverktyg.</a:t>
            </a:r>
          </a:p>
          <a:p>
            <a:r>
              <a:rPr lang="sv-SE" noProof="0" dirty="0"/>
              <a:t>Risk som ligger utanför företagets kontroll dämpar investeringsviljan exempelvis skördebortfall eller sjukdomsutbrott.</a:t>
            </a:r>
          </a:p>
          <a:p>
            <a:r>
              <a:rPr lang="sv-SE" noProof="0" dirty="0"/>
              <a:t>Skatteregler som utjämnar goda och dåliga år underlättar investeringar och ägarskiften. Ett exempel är skogskonto.</a:t>
            </a:r>
          </a:p>
          <a:p>
            <a:endParaRPr lang="sv-SE" dirty="0"/>
          </a:p>
          <a:p>
            <a:r>
              <a:rPr lang="sv-SE" dirty="0"/>
              <a:t> </a:t>
            </a:r>
            <a:r>
              <a:rPr lang="sv-SE" sz="1600" b="1" dirty="0">
                <a:solidFill>
                  <a:schemeClr val="accent1"/>
                </a:solidFill>
                <a:latin typeface="LM Sans Office" pitchFamily="2" charset="77"/>
              </a:rPr>
              <a:t>SLUTSATSER</a:t>
            </a:r>
            <a:endParaRPr lang="sv-SE" dirty="0"/>
          </a:p>
          <a:p>
            <a:r>
              <a:rPr lang="sv-SE" b="1" dirty="0"/>
              <a:t>Fördelning av risk i värdekedjan</a:t>
            </a:r>
          </a:p>
          <a:p>
            <a:r>
              <a:rPr lang="sv-SE" dirty="0"/>
              <a:t>Det är slagsida mot primärproducenten avseende riskfördelningen i värdekedjan för animalieproduktionen. För att möjliggöra investeringar krävs åtgärder som i större utsträckning fördelar risken mellan värdekedjans aktörer. </a:t>
            </a:r>
          </a:p>
          <a:p>
            <a:r>
              <a:rPr lang="sv-SE" dirty="0"/>
              <a:t>Bygg sammanhållna värdekedjor och utveckla modeller för ökad riskdelning kring investeringar. Tydligt behov av att knyta ihop primärproduktion, slakteri/förädling och handel i mer långsiktiga samarbeten med sammanhållna värdekedjor och långsiktiga avtal. Utveckla koncept och avtal där det finns en faktisk “beställare” av ökad volym. </a:t>
            </a:r>
          </a:p>
          <a:p>
            <a:endParaRPr lang="sv-SE" dirty="0"/>
          </a:p>
          <a:p>
            <a:r>
              <a:rPr lang="sv-SE" b="1" dirty="0"/>
              <a:t>Riskdelning näringen och staten</a:t>
            </a:r>
          </a:p>
          <a:p>
            <a:r>
              <a:rPr lang="sv-SE" dirty="0"/>
              <a:t>Beträffande biosäkerhetsfrågan har staten en viktig roll. Ökad biosäkerhet är en förutsättning för ökad robusthet och beredskap i hela värdekedjan.</a:t>
            </a:r>
          </a:p>
          <a:p>
            <a:r>
              <a:rPr lang="sv-SE" dirty="0"/>
              <a:t>Utbrott av djursjukdomar kan kraftigt störa marknadsandelen svenskt i Sverige och få en långsiktig negativ effekt. Staten har ett fortsatt starkt ansvar vid smittspridning och sjukdomsutbrott. Branschen ansvarar för att leda arbetet och ställa krav på myndigheterna för att säkerställa en hög nivå av biosäkerhet.</a:t>
            </a:r>
          </a:p>
          <a:p>
            <a:endParaRPr lang="sv-SE" dirty="0"/>
          </a:p>
          <a:p>
            <a:r>
              <a:rPr lang="sv-SE" noProof="0" dirty="0"/>
              <a:t>Risken är balanserad och fördelad i hela värdekedjan, vilket stärker investeringsviljan och möjliggör tillväxt. Riskdelning inom kedjan och mellan näring och stat är en förutsättning för att kapital ska kunna mobiliseras.</a:t>
            </a:r>
          </a:p>
          <a:p>
            <a:r>
              <a:rPr lang="sv-SE" b="1" noProof="0" dirty="0"/>
              <a:t>Riskfördelning i värdekedjan</a:t>
            </a:r>
          </a:p>
          <a:p>
            <a:r>
              <a:rPr lang="sv-SE" noProof="0" dirty="0"/>
              <a:t>För att stärka investeringsförmågan krävs:</a:t>
            </a:r>
          </a:p>
          <a:p>
            <a:pPr marL="171450" indent="-171450">
              <a:buFont typeface="Arial" panose="020B0604020202020204" pitchFamily="34" charset="0"/>
              <a:buChar char="•"/>
            </a:pPr>
            <a:r>
              <a:rPr lang="sv-SE" noProof="0" dirty="0"/>
              <a:t>Långsiktiga och sammanhållna värdekedjor</a:t>
            </a:r>
          </a:p>
          <a:p>
            <a:pPr marL="171450" indent="-171450">
              <a:buFont typeface="Arial" panose="020B0604020202020204" pitchFamily="34" charset="0"/>
              <a:buChar char="•"/>
            </a:pPr>
            <a:r>
              <a:rPr lang="sv-SE" noProof="0" dirty="0"/>
              <a:t>Avtalsmodeller med tydlig volym- och prislogik</a:t>
            </a:r>
          </a:p>
          <a:p>
            <a:pPr marL="171450" indent="-171450">
              <a:buFont typeface="Arial" panose="020B0604020202020204" pitchFamily="34" charset="0"/>
              <a:buChar char="•"/>
            </a:pPr>
            <a:r>
              <a:rPr lang="sv-SE" noProof="0" dirty="0"/>
              <a:t>Modeller där risk och uppsida delas mellan led</a:t>
            </a:r>
          </a:p>
          <a:p>
            <a:pPr marL="171450" indent="-171450">
              <a:buFont typeface="Arial" panose="020B0604020202020204" pitchFamily="34" charset="0"/>
              <a:buChar char="•"/>
            </a:pPr>
            <a:r>
              <a:rPr lang="sv-SE" noProof="0" dirty="0"/>
              <a:t>Förutsägbara kassaflöden som möjliggör bankfinansiering</a:t>
            </a:r>
          </a:p>
          <a:p>
            <a:pPr marL="171450" indent="-171450">
              <a:buFont typeface="Arial" panose="020B0604020202020204" pitchFamily="34" charset="0"/>
              <a:buChar char="•"/>
            </a:pPr>
            <a:r>
              <a:rPr lang="sv-SE" noProof="0" dirty="0"/>
              <a:t>Hög och samordnad biosäkerhetsnivå i hela näringen</a:t>
            </a:r>
          </a:p>
          <a:p>
            <a:endParaRPr lang="sv-SE" noProof="0" dirty="0"/>
          </a:p>
          <a:p>
            <a:r>
              <a:rPr lang="sv-SE" b="1" noProof="0" dirty="0"/>
              <a:t>Riskfördelning mellan näring och stat</a:t>
            </a:r>
            <a:endParaRPr lang="sv-SE" noProof="0" dirty="0"/>
          </a:p>
          <a:p>
            <a:r>
              <a:rPr lang="sv-SE" noProof="0" dirty="0"/>
              <a:t>Risk som ligger utanför företagens kontroll minskar investeringsviljan. Det gäller exempelvis: Extrema väderhändelser, sjukdomsutbrott eller snabba politiska förändringar.</a:t>
            </a:r>
          </a:p>
          <a:p>
            <a:r>
              <a:rPr lang="sv-SE" noProof="0" dirty="0"/>
              <a:t>För att minska systemrisken krävs:</a:t>
            </a:r>
          </a:p>
          <a:p>
            <a:pPr marL="171450" indent="-171450">
              <a:buFont typeface="Arial" panose="020B0604020202020204" pitchFamily="34" charset="0"/>
              <a:buChar char="•"/>
            </a:pPr>
            <a:r>
              <a:rPr lang="sv-SE" noProof="0" dirty="0"/>
              <a:t>Tydlig ansvarsfördelning mellan bransch och stat</a:t>
            </a:r>
          </a:p>
          <a:p>
            <a:pPr marL="171450" indent="-171450">
              <a:buFont typeface="Arial" panose="020B0604020202020204" pitchFamily="34" charset="0"/>
              <a:buChar char="•"/>
            </a:pPr>
            <a:r>
              <a:rPr lang="sv-SE" noProof="0" dirty="0"/>
              <a:t>Förebyggande arbete och gemensamma beredskapssystem</a:t>
            </a:r>
          </a:p>
          <a:p>
            <a:pPr marL="171450" indent="-171450">
              <a:buFont typeface="Arial" panose="020B0604020202020204" pitchFamily="34" charset="0"/>
              <a:buChar char="•"/>
            </a:pPr>
            <a:r>
              <a:rPr lang="sv-SE" noProof="0" dirty="0"/>
              <a:t>System som minskar den ekonomiska risken vid sjukdomsutbrott</a:t>
            </a:r>
          </a:p>
          <a:p>
            <a:endParaRPr lang="sv-SE" noProof="0" dirty="0"/>
          </a:p>
          <a:p>
            <a:endParaRPr lang="sv-SE" dirty="0"/>
          </a:p>
          <a:p>
            <a:endParaRPr lang="sv-SE" dirty="0"/>
          </a:p>
        </p:txBody>
      </p:sp>
      <p:sp>
        <p:nvSpPr>
          <p:cNvPr id="4" name="Platshållare för bildnummer 3">
            <a:extLst>
              <a:ext uri="{FF2B5EF4-FFF2-40B4-BE49-F238E27FC236}">
                <a16:creationId xmlns:a16="http://schemas.microsoft.com/office/drawing/2014/main" id="{0A0D5386-1414-4216-1504-9C7FCD1489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6879984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550A7-3EF0-868E-A0D1-AA048DDCA1D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E9E3CEB-2C32-DE69-A542-9BDE375F6F30}"/>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A964947F-9299-B6B7-4277-115D21057572}"/>
              </a:ext>
            </a:extLst>
          </p:cNvPr>
          <p:cNvSpPr>
            <a:spLocks noGrp="1"/>
          </p:cNvSpPr>
          <p:nvPr>
            <p:ph type="body" idx="1"/>
          </p:nvPr>
        </p:nvSpPr>
        <p:spPr/>
        <p:txBody>
          <a:bodyPr/>
          <a:lstStyle/>
          <a:p>
            <a:r>
              <a:rPr lang="sv-SE" sz="1600" b="1" dirty="0">
                <a:solidFill>
                  <a:schemeClr val="accent1"/>
                </a:solidFill>
                <a:latin typeface="LM Sans Office" pitchFamily="2" charset="77"/>
              </a:rPr>
              <a:t>INSPEL FRÅN INTERVJUERNA</a:t>
            </a:r>
          </a:p>
          <a:p>
            <a:r>
              <a:rPr lang="sv-SE" dirty="0"/>
              <a:t>Mervärden behöver ständigt utvecklas för att bibehålla konsumenters betalningsvilja över tid. Det måste vara tydliga mervärden kopplade till tydlig efterfrågan och betalningsvilja hos konsument. </a:t>
            </a:r>
          </a:p>
          <a:p>
            <a:pPr marL="171450" indent="-171450">
              <a:buFont typeface="Arial" panose="020B0604020202020204" pitchFamily="34" charset="0"/>
              <a:buChar char="•"/>
            </a:pPr>
            <a:r>
              <a:rPr lang="sv-SE" dirty="0"/>
              <a:t>Mervärden är viktiga för konkurrenskraften</a:t>
            </a:r>
          </a:p>
          <a:p>
            <a:pPr marL="171450" indent="-171450">
              <a:buFont typeface="Arial" panose="020B0604020202020204" pitchFamily="34" charset="0"/>
              <a:buChar char="•"/>
            </a:pPr>
            <a:r>
              <a:rPr lang="sv-SE" dirty="0"/>
              <a:t>Utveckla mervärden, kvalitet och förädling</a:t>
            </a:r>
          </a:p>
          <a:p>
            <a:r>
              <a:rPr lang="sv-SE" dirty="0"/>
              <a:t>Kommersiellt gångbara produkter som ger merbetalning på hemmamarknaden, i offentlig upphandling och i export.</a:t>
            </a:r>
          </a:p>
          <a:p>
            <a:r>
              <a:rPr lang="sv-SE" dirty="0"/>
              <a:t>Charkuterikategorin är avgörande för en hållbar svensk köttproduktion. Samtidigt utmanas efterfrågan av de målkonflikter som uppstått mellan kostråden och ambitionen att öka svensk produktion.</a:t>
            </a:r>
          </a:p>
          <a:p>
            <a:endParaRPr lang="sv-SE" dirty="0"/>
          </a:p>
          <a:p>
            <a:endParaRPr lang="sv-SE" dirty="0"/>
          </a:p>
          <a:p>
            <a:r>
              <a:rPr lang="sv-SE" sz="1600" b="1" dirty="0">
                <a:solidFill>
                  <a:schemeClr val="accent1"/>
                </a:solidFill>
                <a:latin typeface="LM Sans Office" pitchFamily="2" charset="77"/>
              </a:rPr>
              <a:t>SLUTSATSER</a:t>
            </a:r>
            <a:endParaRPr lang="sv-SE" dirty="0"/>
          </a:p>
          <a:p>
            <a:r>
              <a:rPr lang="sv-SE" b="1" dirty="0"/>
              <a:t>Svenska mervärden </a:t>
            </a:r>
            <a:r>
              <a:rPr lang="sv-SE" dirty="0"/>
              <a:t>är en strategisk tillgång. Desto starkare kommersiella mervärden ju större prisskillnad mellan Sverige och EU kan motiveras. Mervärden ska vara kommersiellt gångbara och måste kopplas till betalningsförmåga i det led mervärdet skapas. Det är huvudsakligen slakt- och förädlingsledet som kan driva på utvecklingen av mervärden i nära samarbete med kund. </a:t>
            </a:r>
          </a:p>
          <a:p>
            <a:r>
              <a:rPr lang="sv-SE" b="1" dirty="0"/>
              <a:t>Hälsosam Chark. </a:t>
            </a:r>
            <a:r>
              <a:rPr lang="sv-SE" dirty="0"/>
              <a:t>Nästa generation av hälsosam chark behöver utvecklas av branschen.</a:t>
            </a:r>
          </a:p>
          <a:p>
            <a:r>
              <a:rPr lang="sv-SE" b="1" dirty="0"/>
              <a:t>Kvalitet. </a:t>
            </a:r>
            <a:r>
              <a:rPr lang="sv-SE" dirty="0"/>
              <a:t>Det svenska köttet har mervärde kopplat till ursprung och produktion. Det finns utrymme att utveckla svenskt kött så att det också blir en ät- och smak-kvalitetsstämpel. Högre och jämnare kvalitet efterfrågas på bassortimentet.</a:t>
            </a:r>
          </a:p>
          <a:p>
            <a:r>
              <a:rPr lang="sv-SE" b="1" dirty="0"/>
              <a:t>Forskning &amp; Innovation </a:t>
            </a:r>
            <a:r>
              <a:rPr lang="sv-SE" dirty="0"/>
              <a:t>behövs för att utveckla mervärden i allt från att förädla sidoströmmar, via att utveckla unika nischprodukter till att bygga upp export av produkter med högt förädlingsvärde. Skapa ett förädlingsnav. Ta fram en uppdaterad </a:t>
            </a:r>
            <a:r>
              <a:rPr lang="sv-SE" dirty="0" err="1"/>
              <a:t>FoI</a:t>
            </a:r>
            <a:r>
              <a:rPr lang="sv-SE" dirty="0"/>
              <a:t>-agenda och skapa finansiering av denna.</a:t>
            </a:r>
          </a:p>
          <a:p>
            <a:r>
              <a:rPr lang="sv-SE" b="1" dirty="0"/>
              <a:t>Den svenska modellen kring djurvälfärd </a:t>
            </a:r>
            <a:r>
              <a:rPr lang="sv-SE" dirty="0"/>
              <a:t>riskerar att kopieras, vilket kan leda till ökad konkurrens framåt. Men effekten är osäker. Kontinuerlig omvärldsanalys behövs. Viktigt att ha data som beskriver och motiverar svenska modellen</a:t>
            </a:r>
          </a:p>
          <a:p>
            <a:endParaRPr lang="sv-SE" dirty="0"/>
          </a:p>
          <a:p>
            <a:endParaRPr lang="sv-SE" dirty="0"/>
          </a:p>
          <a:p>
            <a:endParaRPr lang="sv-SE" dirty="0"/>
          </a:p>
          <a:p>
            <a:endParaRPr lang="sv-SE" dirty="0"/>
          </a:p>
        </p:txBody>
      </p:sp>
      <p:sp>
        <p:nvSpPr>
          <p:cNvPr id="4" name="Platshållare för bildnummer 3">
            <a:extLst>
              <a:ext uri="{FF2B5EF4-FFF2-40B4-BE49-F238E27FC236}">
                <a16:creationId xmlns:a16="http://schemas.microsoft.com/office/drawing/2014/main" id="{A0B64FF2-817F-84D4-43C7-B36B411B38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274620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92FA2-4F59-AC80-9D28-7850BE4D494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69DF2CC-1983-C3DA-5ACF-D9DACA71E457}"/>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72B2F5B7-7A3F-B377-E0D7-FBAE07C3B5BF}"/>
              </a:ext>
            </a:extLst>
          </p:cNvPr>
          <p:cNvSpPr>
            <a:spLocks noGrp="1"/>
          </p:cNvSpPr>
          <p:nvPr>
            <p:ph type="body" idx="1"/>
          </p:nvPr>
        </p:nvSpPr>
        <p:spPr/>
        <p:txBody>
          <a:bodyPr/>
          <a:lstStyle/>
          <a:p>
            <a:r>
              <a:rPr lang="sv-SE" sz="1600" b="1" dirty="0">
                <a:solidFill>
                  <a:schemeClr val="accent1"/>
                </a:solidFill>
                <a:latin typeface="LM Sans Office" pitchFamily="2" charset="77"/>
              </a:rPr>
              <a:t>INSPEL FRÅN INTERVJUERNA</a:t>
            </a:r>
          </a:p>
          <a:p>
            <a:r>
              <a:rPr lang="sv-SE" b="1" dirty="0"/>
              <a:t>Marknadsdriven tillväxt </a:t>
            </a:r>
            <a:r>
              <a:rPr lang="sv-SE" dirty="0"/>
              <a:t>-  inte politiska volymmål</a:t>
            </a:r>
          </a:p>
          <a:p>
            <a:pPr marL="171450" indent="-171450">
              <a:buFont typeface="Arial" panose="020B0604020202020204" pitchFamily="34" charset="0"/>
              <a:buChar char="•"/>
            </a:pPr>
            <a:r>
              <a:rPr lang="sv-SE" dirty="0"/>
              <a:t>Sätt lönsamhet och konkurrenskraft före volymmål</a:t>
            </a:r>
          </a:p>
          <a:p>
            <a:r>
              <a:rPr lang="sv-SE" dirty="0"/>
              <a:t>Offentlig sektor har hög andel svenskt (&gt;90%) men nästan upphört använda charkprodukter beroende på tolkningar i nya kostråden.</a:t>
            </a:r>
          </a:p>
          <a:p>
            <a:r>
              <a:rPr lang="sv-SE" dirty="0"/>
              <a:t>Ursprungsmärkningen på restaurang har inte fått avsedd effekt. Lagstiftningen bör ändras så att den motsvarar kraven på varor i butik.</a:t>
            </a:r>
          </a:p>
          <a:p>
            <a:r>
              <a:rPr lang="sv-SE" dirty="0"/>
              <a:t>Exporten måste öppnas upp för att ha tillgång till fler försäljningskanaler, därmed minska risken för stort pristryck på inhemsk försäljningen</a:t>
            </a:r>
          </a:p>
          <a:p>
            <a:endParaRPr lang="sv-SE" dirty="0"/>
          </a:p>
          <a:p>
            <a:endParaRPr lang="sv-SE" dirty="0"/>
          </a:p>
          <a:p>
            <a:endParaRPr lang="sv-SE" dirty="0"/>
          </a:p>
          <a:p>
            <a:r>
              <a:rPr lang="sv-SE" sz="1600" b="1" dirty="0">
                <a:solidFill>
                  <a:schemeClr val="accent1"/>
                </a:solidFill>
                <a:latin typeface="LM Sans Office" pitchFamily="2" charset="77"/>
              </a:rPr>
              <a:t>SLUTSATSER</a:t>
            </a:r>
            <a:endParaRPr lang="sv-SE" dirty="0"/>
          </a:p>
          <a:p>
            <a:r>
              <a:rPr lang="sv-SE" b="1" dirty="0"/>
              <a:t>Svensk marknad</a:t>
            </a:r>
          </a:p>
          <a:p>
            <a:r>
              <a:rPr lang="sv-SE" dirty="0"/>
              <a:t>Det är stor efterfrågan på svenskt kött med hög konsumentpreferens och tydlig prispremium. Framgångsfaktorn bakom detta är den starka positionering som gjorts av det svenska köttet. Vidare har handelns, DVH, tydliga fokusering och exponering av det svenska köttet haft stor effekt. Att bevara detta förtroende är existentiellt för branschen. Varumärkesposition för det svensks köttet behöver fortsätta att utvecklas tex med en dataverifierad hållbarhets- och klimatprofil. </a:t>
            </a:r>
          </a:p>
          <a:p>
            <a:r>
              <a:rPr lang="sv-SE" dirty="0"/>
              <a:t>För att öka volymerna krävs mer förädling, produktutveckling &amp; innovation, utveckling av kvaliteten och nya styckningsdetaljer</a:t>
            </a:r>
          </a:p>
          <a:p>
            <a:r>
              <a:rPr lang="sv-SE" b="1" dirty="0"/>
              <a:t>Export</a:t>
            </a:r>
          </a:p>
          <a:p>
            <a:r>
              <a:rPr lang="sv-SE" dirty="0"/>
              <a:t>Export kan för enskilda företag vara en viktig kompletterande försäljningskanal för svenskt kött och charkuterier. Därför bör fler marknader öppnas upp för både kött och charkuterier, Fokus på premium, förädlade produkter, och tydliga svenska mervärden. </a:t>
            </a:r>
          </a:p>
          <a:p>
            <a:r>
              <a:rPr lang="sv-SE" dirty="0"/>
              <a:t>Export kräver långsiktighet, uthållighet, resurser och professionalism. Det behövs en &gt;5 års satsning från företagets sida för att lyckas.</a:t>
            </a:r>
          </a:p>
          <a:p>
            <a:r>
              <a:rPr lang="sv-SE" dirty="0"/>
              <a:t>Det finns utrymme för att hitta företagssamarbeten inom sektorn för att initiera projekt inom </a:t>
            </a:r>
            <a:r>
              <a:rPr lang="sv-SE" dirty="0" err="1"/>
              <a:t>Food</a:t>
            </a:r>
            <a:r>
              <a:rPr lang="sv-SE" dirty="0"/>
              <a:t> Export Center.</a:t>
            </a:r>
          </a:p>
          <a:p>
            <a:endParaRPr lang="sv-SE" b="1" dirty="0"/>
          </a:p>
          <a:p>
            <a:endParaRPr lang="sv-SE" dirty="0"/>
          </a:p>
          <a:p>
            <a:endParaRPr lang="sv-SE" dirty="0"/>
          </a:p>
          <a:p>
            <a:endParaRPr lang="sv-SE" dirty="0"/>
          </a:p>
          <a:p>
            <a:endParaRPr lang="sv-SE" dirty="0"/>
          </a:p>
        </p:txBody>
      </p:sp>
      <p:sp>
        <p:nvSpPr>
          <p:cNvPr id="4" name="Platshållare för bildnummer 3">
            <a:extLst>
              <a:ext uri="{FF2B5EF4-FFF2-40B4-BE49-F238E27FC236}">
                <a16:creationId xmlns:a16="http://schemas.microsoft.com/office/drawing/2014/main" id="{81CA64FF-1197-4C32-E2A5-166443131B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06A6E2-E1CC-400B-837E-E3190175140A}" type="slidenum">
              <a:rPr kumimoji="0" lang="sv-SE"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928076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Handlingsplanen finns och lägger grunden till samarbete i hela kedjan. Det kommer att utses grupper/sammankallande för varje åtgärd, styrgrupp och referensgrupp finns kvar framåt. </a:t>
            </a:r>
            <a:r>
              <a:rPr lang="sv-SE" dirty="0" err="1"/>
              <a:t>Tillväxtangendans</a:t>
            </a:r>
            <a:r>
              <a:rPr lang="sv-SE" dirty="0"/>
              <a:t> etablerande är starten på en process. Nu börjar arbetet! Tillväxtagendan sätter ramar för vad vi ska jobba med. </a:t>
            </a:r>
          </a:p>
        </p:txBody>
      </p:sp>
      <p:sp>
        <p:nvSpPr>
          <p:cNvPr id="4" name="Platshållare för bildnummer 3"/>
          <p:cNvSpPr>
            <a:spLocks noGrp="1"/>
          </p:cNvSpPr>
          <p:nvPr>
            <p:ph type="sldNum" sz="quarter" idx="5"/>
          </p:nvPr>
        </p:nvSpPr>
        <p:spPr/>
        <p:txBody>
          <a:bodyPr/>
          <a:lstStyle/>
          <a:p>
            <a:fld id="{7F55D91C-98E0-4580-B692-265DB6208EB3}" type="slidenum">
              <a:rPr lang="sv-SE" smtClean="0"/>
              <a:pPr/>
              <a:t>18</a:t>
            </a:fld>
            <a:endParaRPr lang="sv-SE" dirty="0"/>
          </a:p>
        </p:txBody>
      </p:sp>
    </p:spTree>
    <p:extLst>
      <p:ext uri="{BB962C8B-B14F-4D97-AF65-F5344CB8AC3E}">
        <p14:creationId xmlns:p14="http://schemas.microsoft.com/office/powerpoint/2010/main" val="2570797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B7345-613A-0AE7-3F18-CEF3496B399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6ABC296-762D-AC53-364E-98392771C0D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AF1D367-74EE-2564-E49A-10C7EB4B497D}"/>
              </a:ext>
            </a:extLst>
          </p:cNvPr>
          <p:cNvSpPr>
            <a:spLocks noGrp="1"/>
          </p:cNvSpPr>
          <p:nvPr>
            <p:ph type="body" idx="1"/>
          </p:nvPr>
        </p:nvSpPr>
        <p:spPr/>
        <p:txBody>
          <a:bodyPr/>
          <a:lstStyle/>
          <a:p>
            <a:r>
              <a:rPr lang="sv-SE" dirty="0"/>
              <a:t>Handlingsplanen finns och lägger grunden till samarbete i hela kedjan. Det kommer att utses grupper/sammankallande för varje åtgärd, styrgrupp och referensgrupp finns kvar framåt. </a:t>
            </a:r>
            <a:r>
              <a:rPr lang="sv-SE" dirty="0" err="1"/>
              <a:t>Tillväxtangendans</a:t>
            </a:r>
            <a:r>
              <a:rPr lang="sv-SE" dirty="0"/>
              <a:t> etablerande är starten på en process. Nu börjar arbetet! Tillväxtagendan sätter ramar för vad vi ska jobba med. </a:t>
            </a:r>
          </a:p>
        </p:txBody>
      </p:sp>
      <p:sp>
        <p:nvSpPr>
          <p:cNvPr id="4" name="Platshållare för bildnummer 3">
            <a:extLst>
              <a:ext uri="{FF2B5EF4-FFF2-40B4-BE49-F238E27FC236}">
                <a16:creationId xmlns:a16="http://schemas.microsoft.com/office/drawing/2014/main" id="{2EE6ED9D-5C65-6297-1D13-32C2766A45AB}"/>
              </a:ext>
            </a:extLst>
          </p:cNvPr>
          <p:cNvSpPr>
            <a:spLocks noGrp="1"/>
          </p:cNvSpPr>
          <p:nvPr>
            <p:ph type="sldNum" sz="quarter" idx="5"/>
          </p:nvPr>
        </p:nvSpPr>
        <p:spPr/>
        <p:txBody>
          <a:bodyPr/>
          <a:lstStyle/>
          <a:p>
            <a:fld id="{7F55D91C-98E0-4580-B692-265DB6208EB3}" type="slidenum">
              <a:rPr lang="sv-SE" smtClean="0"/>
              <a:pPr/>
              <a:t>19</a:t>
            </a:fld>
            <a:endParaRPr lang="sv-SE" dirty="0"/>
          </a:p>
        </p:txBody>
      </p:sp>
    </p:spTree>
    <p:extLst>
      <p:ext uri="{BB962C8B-B14F-4D97-AF65-F5344CB8AC3E}">
        <p14:creationId xmlns:p14="http://schemas.microsoft.com/office/powerpoint/2010/main" val="3801654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BB82B0-ADAE-1517-92C3-719E83B528DD}"/>
              </a:ext>
            </a:extLst>
          </p:cNvPr>
          <p:cNvSpPr>
            <a:spLocks noGrp="1"/>
          </p:cNvSpPr>
          <p:nvPr>
            <p:ph type="ctrTitle"/>
          </p:nvPr>
        </p:nvSpPr>
        <p:spPr>
          <a:xfrm>
            <a:off x="1524000" y="1122363"/>
            <a:ext cx="9144000" cy="2387600"/>
          </a:xfrm>
        </p:spPr>
        <p:txBody>
          <a:bodyPr anchor="b"/>
          <a:lstStyle>
            <a:lvl1pPr algn="ctr">
              <a:defRPr sz="6000"/>
            </a:lvl1pPr>
          </a:lstStyle>
          <a:p>
            <a:r>
              <a:rPr lang="sv-SE" dirty="0"/>
              <a:t>Klicka här för att ändra mall för rubrikformat</a:t>
            </a:r>
          </a:p>
        </p:txBody>
      </p:sp>
      <p:sp>
        <p:nvSpPr>
          <p:cNvPr id="3" name="Underrubrik 2">
            <a:extLst>
              <a:ext uri="{FF2B5EF4-FFF2-40B4-BE49-F238E27FC236}">
                <a16:creationId xmlns:a16="http://schemas.microsoft.com/office/drawing/2014/main" id="{FB3DCDD9-DB50-7DE2-F77F-B92EFF9514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0EA9D77F-BD52-3394-A405-C4306CE56EE1}"/>
              </a:ext>
            </a:extLst>
          </p:cNvPr>
          <p:cNvSpPr>
            <a:spLocks noGrp="1"/>
          </p:cNvSpPr>
          <p:nvPr>
            <p:ph type="dt" sz="half" idx="10"/>
          </p:nvPr>
        </p:nvSpPr>
        <p:spPr/>
        <p:txBody>
          <a:bodyPr/>
          <a:lstStyle/>
          <a:p>
            <a:fld id="{7721E2DC-1B05-4DCB-8B61-19D3F8D9A17C}" type="datetime1">
              <a:rPr lang="sv-SE" smtClean="0"/>
              <a:t>2026-06-11</a:t>
            </a:fld>
            <a:endParaRPr lang="sv-SE" dirty="0"/>
          </a:p>
        </p:txBody>
      </p:sp>
      <p:sp>
        <p:nvSpPr>
          <p:cNvPr id="5" name="Platshållare för sidfot 4">
            <a:extLst>
              <a:ext uri="{FF2B5EF4-FFF2-40B4-BE49-F238E27FC236}">
                <a16:creationId xmlns:a16="http://schemas.microsoft.com/office/drawing/2014/main" id="{94B6501E-ADF4-2803-1483-FA89434BD44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3412DAD-0A39-ABF9-4390-57AEA2E43B54}"/>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1398638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0E8DBC-3CEB-53C1-5E94-1A2AFE19649C}"/>
              </a:ext>
            </a:extLst>
          </p:cNvPr>
          <p:cNvSpPr>
            <a:spLocks noGrp="1"/>
          </p:cNvSpPr>
          <p:nvPr>
            <p:ph type="title"/>
          </p:nvPr>
        </p:nvSpPr>
        <p:spPr>
          <a:xfrm>
            <a:off x="838200" y="681037"/>
            <a:ext cx="10515600" cy="1218883"/>
          </a:xfrm>
        </p:spPr>
        <p:txBody>
          <a:body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FD9411B6-AAD9-BB4A-F1DB-C8E10C88C359}"/>
              </a:ext>
            </a:extLst>
          </p:cNvPr>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230338B8-5D0D-11E5-BD9C-45228B29E189}"/>
              </a:ext>
            </a:extLst>
          </p:cNvPr>
          <p:cNvSpPr>
            <a:spLocks noGrp="1"/>
          </p:cNvSpPr>
          <p:nvPr>
            <p:ph type="dt" sz="half" idx="10"/>
          </p:nvPr>
        </p:nvSpPr>
        <p:spPr/>
        <p:txBody>
          <a:bodyPr/>
          <a:lstStyle/>
          <a:p>
            <a:fld id="{E91FDB69-F687-431C-A91D-6A061D642DEB}" type="datetime1">
              <a:rPr lang="sv-SE" smtClean="0"/>
              <a:t>2026-06-11</a:t>
            </a:fld>
            <a:endParaRPr lang="sv-SE"/>
          </a:p>
        </p:txBody>
      </p:sp>
      <p:sp>
        <p:nvSpPr>
          <p:cNvPr id="5" name="Platshållare för sidfot 4">
            <a:extLst>
              <a:ext uri="{FF2B5EF4-FFF2-40B4-BE49-F238E27FC236}">
                <a16:creationId xmlns:a16="http://schemas.microsoft.com/office/drawing/2014/main" id="{1CC4AF9A-381F-AD62-8691-99FEE3E1E8A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7C850C9-2C9A-03C6-0153-88FD6063CA58}"/>
              </a:ext>
            </a:extLst>
          </p:cNvPr>
          <p:cNvSpPr>
            <a:spLocks noGrp="1"/>
          </p:cNvSpPr>
          <p:nvPr>
            <p:ph type="sldNum" sz="quarter" idx="12"/>
          </p:nvPr>
        </p:nvSpPr>
        <p:spPr>
          <a:xfrm>
            <a:off x="9302931" y="6487614"/>
            <a:ext cx="2743200" cy="365125"/>
          </a:xfrm>
        </p:spPr>
        <p:txBody>
          <a:bodyPr/>
          <a:lstStyle>
            <a:lvl1pPr>
              <a:defRPr>
                <a:solidFill>
                  <a:srgbClr val="D4DA91"/>
                </a:solidFill>
              </a:defRPr>
            </a:lvl1pPr>
          </a:lstStyle>
          <a:p>
            <a:fld id="{0D82F364-8952-41CD-8A53-9C58B80FD0AE}" type="slidenum">
              <a:rPr lang="sv-SE" smtClean="0"/>
              <a:pPr/>
              <a:t>‹#›</a:t>
            </a:fld>
            <a:endParaRPr lang="sv-SE"/>
          </a:p>
        </p:txBody>
      </p:sp>
    </p:spTree>
    <p:extLst>
      <p:ext uri="{BB962C8B-B14F-4D97-AF65-F5344CB8AC3E}">
        <p14:creationId xmlns:p14="http://schemas.microsoft.com/office/powerpoint/2010/main" val="21177017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06" userDrawn="1">
          <p15:clr>
            <a:srgbClr val="FBAE40"/>
          </p15:clr>
        </p15:guide>
        <p15:guide id="3" pos="7151" userDrawn="1">
          <p15:clr>
            <a:srgbClr val="FBAE40"/>
          </p15:clr>
        </p15:guide>
        <p15:guide id="4" pos="3840" userDrawn="1">
          <p15:clr>
            <a:srgbClr val="FBAE40"/>
          </p15:clr>
        </p15:guide>
        <p15:guide id="5" orient="horz" pos="38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548F67-F40F-D9EE-592D-5D002C5B7984}"/>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7E41B91-ED19-9F9D-A96B-39E50C729E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8C04447-B3BD-DF6F-8ABF-75D14481C6A2}"/>
              </a:ext>
            </a:extLst>
          </p:cNvPr>
          <p:cNvSpPr>
            <a:spLocks noGrp="1"/>
          </p:cNvSpPr>
          <p:nvPr>
            <p:ph type="dt" sz="half" idx="10"/>
          </p:nvPr>
        </p:nvSpPr>
        <p:spPr/>
        <p:txBody>
          <a:bodyPr/>
          <a:lstStyle/>
          <a:p>
            <a:fld id="{0A476E6C-8C54-495C-8D4C-DEF112F8196A}" type="datetime1">
              <a:rPr lang="sv-SE" smtClean="0"/>
              <a:t>2026-06-11</a:t>
            </a:fld>
            <a:endParaRPr lang="sv-SE"/>
          </a:p>
        </p:txBody>
      </p:sp>
      <p:sp>
        <p:nvSpPr>
          <p:cNvPr id="5" name="Platshållare för sidfot 4">
            <a:extLst>
              <a:ext uri="{FF2B5EF4-FFF2-40B4-BE49-F238E27FC236}">
                <a16:creationId xmlns:a16="http://schemas.microsoft.com/office/drawing/2014/main" id="{55AE77B6-EE53-7C6E-83A5-8A76A25D19C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A8648D2-E070-638A-3E28-4C80B492C6DC}"/>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4182980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8B577D-D827-0C31-E2D1-EF8776519AF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DD0B50B-014A-1AB5-9877-C845C56DA03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4AB47A2-F54D-982E-9ADD-D980DDFBFDD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DA2DC85D-3361-D0D1-2B88-7DFAA256776D}"/>
              </a:ext>
            </a:extLst>
          </p:cNvPr>
          <p:cNvSpPr>
            <a:spLocks noGrp="1"/>
          </p:cNvSpPr>
          <p:nvPr>
            <p:ph type="dt" sz="half" idx="10"/>
          </p:nvPr>
        </p:nvSpPr>
        <p:spPr/>
        <p:txBody>
          <a:bodyPr/>
          <a:lstStyle/>
          <a:p>
            <a:fld id="{D2571939-E1F4-4DB6-81CE-155E74B77B4E}" type="datetime1">
              <a:rPr lang="sv-SE" smtClean="0"/>
              <a:t>2026-06-11</a:t>
            </a:fld>
            <a:endParaRPr lang="sv-SE"/>
          </a:p>
        </p:txBody>
      </p:sp>
      <p:sp>
        <p:nvSpPr>
          <p:cNvPr id="6" name="Platshållare för sidfot 5">
            <a:extLst>
              <a:ext uri="{FF2B5EF4-FFF2-40B4-BE49-F238E27FC236}">
                <a16:creationId xmlns:a16="http://schemas.microsoft.com/office/drawing/2014/main" id="{1D5541FF-CAAB-D1B6-A96B-B196BD360CB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53571B5-F71B-3C5D-40ED-407BD0989997}"/>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18217000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4CB311-09F0-7169-A2ED-7E90BD26DCB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3E88638-B0A7-C6B6-BBFA-C9BA3A5C1D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9BD27CE-B50C-DDBD-7E38-58D114289E27}"/>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FA1606E-51F0-A7A7-8C46-B45D7E5058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1455C88-5F3D-CF30-BBC7-E78605EA927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06488EC-9E52-4ED6-58C8-931080A8D4B4}"/>
              </a:ext>
            </a:extLst>
          </p:cNvPr>
          <p:cNvSpPr>
            <a:spLocks noGrp="1"/>
          </p:cNvSpPr>
          <p:nvPr>
            <p:ph type="dt" sz="half" idx="10"/>
          </p:nvPr>
        </p:nvSpPr>
        <p:spPr/>
        <p:txBody>
          <a:bodyPr/>
          <a:lstStyle/>
          <a:p>
            <a:fld id="{9EE9F657-EC2E-4295-A066-967AF86530A3}" type="datetime1">
              <a:rPr lang="sv-SE" smtClean="0"/>
              <a:t>2026-06-11</a:t>
            </a:fld>
            <a:endParaRPr lang="sv-SE"/>
          </a:p>
        </p:txBody>
      </p:sp>
      <p:sp>
        <p:nvSpPr>
          <p:cNvPr id="8" name="Platshållare för sidfot 7">
            <a:extLst>
              <a:ext uri="{FF2B5EF4-FFF2-40B4-BE49-F238E27FC236}">
                <a16:creationId xmlns:a16="http://schemas.microsoft.com/office/drawing/2014/main" id="{95EF76CA-5E68-A3D6-5E8D-8CB3E7B8D3B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8992A30-A30F-80FF-05DE-1D9AD273AB6F}"/>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2220700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A7188E-04E4-AA09-F20A-F175E501819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D82FFCA-5C6E-6F92-DA8B-CA0DF0038D91}"/>
              </a:ext>
            </a:extLst>
          </p:cNvPr>
          <p:cNvSpPr>
            <a:spLocks noGrp="1"/>
          </p:cNvSpPr>
          <p:nvPr>
            <p:ph type="dt" sz="half" idx="10"/>
          </p:nvPr>
        </p:nvSpPr>
        <p:spPr/>
        <p:txBody>
          <a:bodyPr/>
          <a:lstStyle/>
          <a:p>
            <a:fld id="{1E90B864-1798-4E0C-9AC7-AEA0327322C3}" type="datetime1">
              <a:rPr lang="sv-SE" smtClean="0"/>
              <a:t>2026-06-11</a:t>
            </a:fld>
            <a:endParaRPr lang="sv-SE"/>
          </a:p>
        </p:txBody>
      </p:sp>
      <p:sp>
        <p:nvSpPr>
          <p:cNvPr id="4" name="Platshållare för sidfot 3">
            <a:extLst>
              <a:ext uri="{FF2B5EF4-FFF2-40B4-BE49-F238E27FC236}">
                <a16:creationId xmlns:a16="http://schemas.microsoft.com/office/drawing/2014/main" id="{26A1B617-EA0D-3CFD-5D34-DC270E4961B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54A9BA4-F4C6-F891-7821-528A8BC049EE}"/>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3152098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D627E42-9020-C0D5-5540-632CD4A9C48F}"/>
              </a:ext>
            </a:extLst>
          </p:cNvPr>
          <p:cNvSpPr>
            <a:spLocks noGrp="1"/>
          </p:cNvSpPr>
          <p:nvPr>
            <p:ph type="dt" sz="half" idx="10"/>
          </p:nvPr>
        </p:nvSpPr>
        <p:spPr/>
        <p:txBody>
          <a:bodyPr/>
          <a:lstStyle/>
          <a:p>
            <a:fld id="{C12AA7F9-3570-43C3-9C3F-29EE3D505BFD}" type="datetime1">
              <a:rPr lang="sv-SE" smtClean="0"/>
              <a:t>2026-06-11</a:t>
            </a:fld>
            <a:endParaRPr lang="sv-SE"/>
          </a:p>
        </p:txBody>
      </p:sp>
      <p:sp>
        <p:nvSpPr>
          <p:cNvPr id="3" name="Platshållare för sidfot 2">
            <a:extLst>
              <a:ext uri="{FF2B5EF4-FFF2-40B4-BE49-F238E27FC236}">
                <a16:creationId xmlns:a16="http://schemas.microsoft.com/office/drawing/2014/main" id="{C07C441A-D7A8-682E-AA5B-6CD575B5653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31E2DBD1-5D90-3A05-5F3D-463067255542}"/>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1369801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62A559-9167-69D2-B25E-D7132C4A0B5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CBBF80D-3037-B481-56DA-024997A315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8604E663-E849-0F09-1D51-E64373B2A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05A57DA-89E0-40BD-ECD9-E4A5FE451080}"/>
              </a:ext>
            </a:extLst>
          </p:cNvPr>
          <p:cNvSpPr>
            <a:spLocks noGrp="1"/>
          </p:cNvSpPr>
          <p:nvPr>
            <p:ph type="dt" sz="half" idx="10"/>
          </p:nvPr>
        </p:nvSpPr>
        <p:spPr/>
        <p:txBody>
          <a:bodyPr/>
          <a:lstStyle/>
          <a:p>
            <a:fld id="{2E43FB9C-862C-426B-B61D-B4C60619E56B}" type="datetime1">
              <a:rPr lang="sv-SE" smtClean="0"/>
              <a:t>2026-06-11</a:t>
            </a:fld>
            <a:endParaRPr lang="sv-SE"/>
          </a:p>
        </p:txBody>
      </p:sp>
      <p:sp>
        <p:nvSpPr>
          <p:cNvPr id="6" name="Platshållare för sidfot 5">
            <a:extLst>
              <a:ext uri="{FF2B5EF4-FFF2-40B4-BE49-F238E27FC236}">
                <a16:creationId xmlns:a16="http://schemas.microsoft.com/office/drawing/2014/main" id="{C41ADF1E-4034-63E4-DA53-6ACE4BDCE71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43509C1-0906-341C-536D-E0FD477A609A}"/>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2079496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501152-3CA9-082E-91EA-36AA0ECED59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2F5FC96F-7D0C-F5C5-1C08-4ED540C9D8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DA75C9D-463D-32E8-1CE7-F49A161E7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3E0F393-8F5C-E707-17B1-E8A7152D9A35}"/>
              </a:ext>
            </a:extLst>
          </p:cNvPr>
          <p:cNvSpPr>
            <a:spLocks noGrp="1"/>
          </p:cNvSpPr>
          <p:nvPr>
            <p:ph type="dt" sz="half" idx="10"/>
          </p:nvPr>
        </p:nvSpPr>
        <p:spPr/>
        <p:txBody>
          <a:bodyPr/>
          <a:lstStyle/>
          <a:p>
            <a:fld id="{8CB17EBF-D937-464E-A50F-3CB03D5B1596}" type="datetime1">
              <a:rPr lang="sv-SE" smtClean="0"/>
              <a:t>2026-06-11</a:t>
            </a:fld>
            <a:endParaRPr lang="sv-SE"/>
          </a:p>
        </p:txBody>
      </p:sp>
      <p:sp>
        <p:nvSpPr>
          <p:cNvPr id="6" name="Platshållare för sidfot 5">
            <a:extLst>
              <a:ext uri="{FF2B5EF4-FFF2-40B4-BE49-F238E27FC236}">
                <a16:creationId xmlns:a16="http://schemas.microsoft.com/office/drawing/2014/main" id="{50C58F84-7C2C-3B46-132E-7DF013CDF2A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98D327D-44B5-A453-8C77-5C1442185E2E}"/>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3337435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983611D-44BE-192B-9BA7-BFC4CD1F90B4}"/>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F13BDA5-7A63-2A12-E534-8A72D09CF27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C6C5DF4-DE54-095F-39BA-0856619C31F0}"/>
              </a:ext>
            </a:extLst>
          </p:cNvPr>
          <p:cNvSpPr>
            <a:spLocks noGrp="1"/>
          </p:cNvSpPr>
          <p:nvPr>
            <p:ph type="dt" sz="half" idx="10"/>
          </p:nvPr>
        </p:nvSpPr>
        <p:spPr/>
        <p:txBody>
          <a:bodyPr/>
          <a:lstStyle/>
          <a:p>
            <a:fld id="{0CA49521-F364-4177-8EF3-D4C1EDD62D9E}" type="datetime1">
              <a:rPr lang="sv-SE" smtClean="0"/>
              <a:t>2026-06-11</a:t>
            </a:fld>
            <a:endParaRPr lang="sv-SE"/>
          </a:p>
        </p:txBody>
      </p:sp>
      <p:sp>
        <p:nvSpPr>
          <p:cNvPr id="5" name="Platshållare för sidfot 4">
            <a:extLst>
              <a:ext uri="{FF2B5EF4-FFF2-40B4-BE49-F238E27FC236}">
                <a16:creationId xmlns:a16="http://schemas.microsoft.com/office/drawing/2014/main" id="{9DDAB1AF-D090-22E4-9657-3CE228A1831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24FA7B6-49EC-C5FA-F85C-C812491D8667}"/>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3516777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E7A4898-A851-1FDB-A6BB-FB81C322F9A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F3659FF-ECB6-DEF9-A223-E74ADA47C4F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D084C5B-4BD8-6AB2-6FC7-8125F79DD7BC}"/>
              </a:ext>
            </a:extLst>
          </p:cNvPr>
          <p:cNvSpPr>
            <a:spLocks noGrp="1"/>
          </p:cNvSpPr>
          <p:nvPr>
            <p:ph type="dt" sz="half" idx="10"/>
          </p:nvPr>
        </p:nvSpPr>
        <p:spPr/>
        <p:txBody>
          <a:bodyPr/>
          <a:lstStyle/>
          <a:p>
            <a:fld id="{CD1150CB-FED6-4F59-9B83-5F45B67BB2BC}" type="datetime1">
              <a:rPr lang="sv-SE" smtClean="0"/>
              <a:t>2026-06-11</a:t>
            </a:fld>
            <a:endParaRPr lang="sv-SE"/>
          </a:p>
        </p:txBody>
      </p:sp>
      <p:sp>
        <p:nvSpPr>
          <p:cNvPr id="5" name="Platshållare för sidfot 4">
            <a:extLst>
              <a:ext uri="{FF2B5EF4-FFF2-40B4-BE49-F238E27FC236}">
                <a16:creationId xmlns:a16="http://schemas.microsoft.com/office/drawing/2014/main" id="{C0B8621A-95F2-2C62-AB47-493A040AD80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5B3F43C-5D73-23C2-D321-567B05E2A933}"/>
              </a:ext>
            </a:extLst>
          </p:cNvPr>
          <p:cNvSpPr>
            <a:spLocks noGrp="1"/>
          </p:cNvSpPr>
          <p:nvPr>
            <p:ph type="sldNum" sz="quarter" idx="12"/>
          </p:nvPr>
        </p:nvSpPr>
        <p:spPr/>
        <p:txBody>
          <a:bodyPr/>
          <a:lstStyle/>
          <a:p>
            <a:fld id="{0D82F364-8952-41CD-8A53-9C58B80FD0AE}" type="slidenum">
              <a:rPr lang="sv-SE" smtClean="0"/>
              <a:t>‹#›</a:t>
            </a:fld>
            <a:endParaRPr lang="sv-SE"/>
          </a:p>
        </p:txBody>
      </p:sp>
    </p:spTree>
    <p:extLst>
      <p:ext uri="{BB962C8B-B14F-4D97-AF65-F5344CB8AC3E}">
        <p14:creationId xmlns:p14="http://schemas.microsoft.com/office/powerpoint/2010/main" val="2018557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F0B29-9234-40B3-B30D-D975F107C6B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sv-SE"/>
          </a:p>
        </p:txBody>
      </p:sp>
      <p:sp>
        <p:nvSpPr>
          <p:cNvPr id="3" name="Subtitle 2">
            <a:extLst>
              <a:ext uri="{FF2B5EF4-FFF2-40B4-BE49-F238E27FC236}">
                <a16:creationId xmlns:a16="http://schemas.microsoft.com/office/drawing/2014/main" id="{28B8C606-9A54-1517-05C2-F495AF3AF0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sv-SE"/>
          </a:p>
        </p:txBody>
      </p:sp>
      <p:sp>
        <p:nvSpPr>
          <p:cNvPr id="4" name="Date Placeholder 3">
            <a:extLst>
              <a:ext uri="{FF2B5EF4-FFF2-40B4-BE49-F238E27FC236}">
                <a16:creationId xmlns:a16="http://schemas.microsoft.com/office/drawing/2014/main" id="{364BC0E8-6338-8686-81CF-807A83A59212}"/>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5" name="Footer Placeholder 4">
            <a:extLst>
              <a:ext uri="{FF2B5EF4-FFF2-40B4-BE49-F238E27FC236}">
                <a16:creationId xmlns:a16="http://schemas.microsoft.com/office/drawing/2014/main" id="{82D92DD6-7999-08AE-1D1D-3BDF36E37127}"/>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1FFD1999-29AC-AE20-0749-3AECCBBA643C}"/>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19352361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A010-8C23-F18D-2AF9-F5C8C8DFB09D}"/>
              </a:ext>
            </a:extLst>
          </p:cNvPr>
          <p:cNvSpPr>
            <a:spLocks noGrp="1"/>
          </p:cNvSpPr>
          <p:nvPr>
            <p:ph type="title"/>
          </p:nvPr>
        </p:nvSpPr>
        <p:spPr/>
        <p:txBody>
          <a:bodyPr/>
          <a:lstStyle/>
          <a:p>
            <a:r>
              <a:rPr lang="en-GB"/>
              <a:t>Click to edit Master title style</a:t>
            </a:r>
            <a:endParaRPr lang="sv-SE"/>
          </a:p>
        </p:txBody>
      </p:sp>
      <p:sp>
        <p:nvSpPr>
          <p:cNvPr id="3" name="Content Placeholder 2">
            <a:extLst>
              <a:ext uri="{FF2B5EF4-FFF2-40B4-BE49-F238E27FC236}">
                <a16:creationId xmlns:a16="http://schemas.microsoft.com/office/drawing/2014/main" id="{BB35F62D-6097-A11C-8994-D1BD8604C05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Date Placeholder 3">
            <a:extLst>
              <a:ext uri="{FF2B5EF4-FFF2-40B4-BE49-F238E27FC236}">
                <a16:creationId xmlns:a16="http://schemas.microsoft.com/office/drawing/2014/main" id="{A44A5B38-5C21-C43B-90A8-21E9923B9DB2}"/>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5" name="Footer Placeholder 4">
            <a:extLst>
              <a:ext uri="{FF2B5EF4-FFF2-40B4-BE49-F238E27FC236}">
                <a16:creationId xmlns:a16="http://schemas.microsoft.com/office/drawing/2014/main" id="{015D0CFD-06E0-133A-5C5A-FE2F18D2EFBD}"/>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3E02490B-A838-5FE7-7969-87FDA8C69CC5}"/>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784508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lumMod val="10000"/>
            <a:lumOff val="90000"/>
            <a:alpha val="44607"/>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4654D-9AB2-3DAA-0022-25847009D76C}"/>
              </a:ext>
            </a:extLst>
          </p:cNvPr>
          <p:cNvSpPr>
            <a:spLocks noGrp="1"/>
          </p:cNvSpPr>
          <p:nvPr>
            <p:ph type="title"/>
          </p:nvPr>
        </p:nvSpPr>
        <p:spPr>
          <a:xfrm>
            <a:off x="831850" y="1709739"/>
            <a:ext cx="10515600" cy="1947862"/>
          </a:xfrm>
        </p:spPr>
        <p:txBody>
          <a:bodyPr anchor="b"/>
          <a:lstStyle>
            <a:lvl1pPr algn="ctr">
              <a:defRPr sz="6000"/>
            </a:lvl1pPr>
          </a:lstStyle>
          <a:p>
            <a:r>
              <a:rPr lang="en-GB" dirty="0"/>
              <a:t>Click to edit Master title style</a:t>
            </a:r>
            <a:endParaRPr lang="sv-SE" dirty="0"/>
          </a:p>
        </p:txBody>
      </p:sp>
      <p:sp>
        <p:nvSpPr>
          <p:cNvPr id="3" name="Text Placeholder 2">
            <a:extLst>
              <a:ext uri="{FF2B5EF4-FFF2-40B4-BE49-F238E27FC236}">
                <a16:creationId xmlns:a16="http://schemas.microsoft.com/office/drawing/2014/main" id="{57E843BF-51E5-35FD-9620-DE2FFE140F4A}"/>
              </a:ext>
            </a:extLst>
          </p:cNvPr>
          <p:cNvSpPr>
            <a:spLocks noGrp="1"/>
          </p:cNvSpPr>
          <p:nvPr>
            <p:ph type="body" idx="1"/>
          </p:nvPr>
        </p:nvSpPr>
        <p:spPr>
          <a:xfrm>
            <a:off x="838200" y="3926523"/>
            <a:ext cx="10515600" cy="1500187"/>
          </a:xfrm>
        </p:spPr>
        <p:txBody>
          <a:bodyPr/>
          <a:lstStyle>
            <a:lvl1pPr marL="0" indent="0" algn="ctr">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F6DB122B-4F36-47EB-FF1B-65EEA3A63CC0}"/>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5" name="Footer Placeholder 4">
            <a:extLst>
              <a:ext uri="{FF2B5EF4-FFF2-40B4-BE49-F238E27FC236}">
                <a16:creationId xmlns:a16="http://schemas.microsoft.com/office/drawing/2014/main" id="{997A2F1A-0620-60EF-5134-2CF576B3247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CF254A16-DC97-1BF2-9CF3-61ADBF1CECB7}"/>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2699477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B8919-742E-27F1-8187-7322ECF7F5E8}"/>
              </a:ext>
            </a:extLst>
          </p:cNvPr>
          <p:cNvSpPr>
            <a:spLocks noGrp="1"/>
          </p:cNvSpPr>
          <p:nvPr>
            <p:ph type="title"/>
          </p:nvPr>
        </p:nvSpPr>
        <p:spPr/>
        <p:txBody>
          <a:bodyPr anchor="t" anchorCtr="0"/>
          <a:lstStyle/>
          <a:p>
            <a:r>
              <a:rPr lang="en-GB"/>
              <a:t>Click to edit Master title style</a:t>
            </a:r>
            <a:endParaRPr lang="sv-SE"/>
          </a:p>
        </p:txBody>
      </p:sp>
      <p:sp>
        <p:nvSpPr>
          <p:cNvPr id="3" name="Content Placeholder 2">
            <a:extLst>
              <a:ext uri="{FF2B5EF4-FFF2-40B4-BE49-F238E27FC236}">
                <a16:creationId xmlns:a16="http://schemas.microsoft.com/office/drawing/2014/main" id="{F82A2967-0523-F973-2128-673A2E193E74}"/>
              </a:ext>
            </a:extLst>
          </p:cNvPr>
          <p:cNvSpPr>
            <a:spLocks noGrp="1"/>
          </p:cNvSpPr>
          <p:nvPr>
            <p:ph sz="half" idx="1"/>
          </p:nvPr>
        </p:nvSpPr>
        <p:spPr>
          <a:xfrm>
            <a:off x="400834" y="1449388"/>
            <a:ext cx="5495946" cy="5043486"/>
          </a:xfrm>
        </p:spPr>
        <p:txBody>
          <a:bodyPr/>
          <a:lstStyle>
            <a:lvl1pPr marL="0" indent="0">
              <a:spcBef>
                <a:spcPts val="100"/>
              </a:spcBef>
              <a:spcAft>
                <a:spcPts val="600"/>
              </a:spcAft>
              <a:buNone/>
              <a:defRPr sz="1100"/>
            </a:lvl1pPr>
            <a:lvl2pPr marL="457200" indent="0">
              <a:spcBef>
                <a:spcPts val="100"/>
              </a:spcBef>
              <a:spcAft>
                <a:spcPts val="600"/>
              </a:spcAft>
              <a:buNone/>
              <a:defRPr sz="1100"/>
            </a:lvl2pPr>
            <a:lvl3pPr marL="914400" indent="0">
              <a:spcBef>
                <a:spcPts val="100"/>
              </a:spcBef>
              <a:spcAft>
                <a:spcPts val="600"/>
              </a:spcAft>
              <a:buNone/>
              <a:defRPr sz="1100"/>
            </a:lvl3pPr>
            <a:lvl4pPr marL="1371600" indent="0">
              <a:spcBef>
                <a:spcPts val="100"/>
              </a:spcBef>
              <a:spcAft>
                <a:spcPts val="600"/>
              </a:spcAft>
              <a:buNone/>
              <a:defRPr sz="1100"/>
            </a:lvl4pPr>
            <a:lvl5pPr marL="1828800" indent="0">
              <a:spcBef>
                <a:spcPts val="100"/>
              </a:spcBef>
              <a:spcAft>
                <a:spcPts val="600"/>
              </a:spcAft>
              <a:buNone/>
              <a:defRPr sz="11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4" name="Content Placeholder 3">
            <a:extLst>
              <a:ext uri="{FF2B5EF4-FFF2-40B4-BE49-F238E27FC236}">
                <a16:creationId xmlns:a16="http://schemas.microsoft.com/office/drawing/2014/main" id="{45966FFB-9024-12F4-90A5-FA00BC24235A}"/>
              </a:ext>
            </a:extLst>
          </p:cNvPr>
          <p:cNvSpPr>
            <a:spLocks noGrp="1"/>
          </p:cNvSpPr>
          <p:nvPr>
            <p:ph sz="half" idx="2"/>
          </p:nvPr>
        </p:nvSpPr>
        <p:spPr>
          <a:xfrm>
            <a:off x="6288066" y="1449388"/>
            <a:ext cx="5495946" cy="5043486"/>
          </a:xfrm>
        </p:spPr>
        <p:txBody>
          <a:bodyPr/>
          <a:lstStyle>
            <a:lvl1pPr marL="0" indent="0">
              <a:spcBef>
                <a:spcPts val="100"/>
              </a:spcBef>
              <a:spcAft>
                <a:spcPts val="600"/>
              </a:spcAft>
              <a:buNone/>
              <a:defRPr sz="1100"/>
            </a:lvl1pPr>
            <a:lvl2pPr marL="457200" indent="0">
              <a:spcBef>
                <a:spcPts val="100"/>
              </a:spcBef>
              <a:spcAft>
                <a:spcPts val="600"/>
              </a:spcAft>
              <a:buNone/>
              <a:defRPr sz="1100"/>
            </a:lvl2pPr>
            <a:lvl3pPr marL="914400" indent="0">
              <a:spcBef>
                <a:spcPts val="100"/>
              </a:spcBef>
              <a:spcAft>
                <a:spcPts val="600"/>
              </a:spcAft>
              <a:buNone/>
              <a:defRPr sz="1100"/>
            </a:lvl3pPr>
            <a:lvl4pPr marL="1371600" indent="0">
              <a:spcBef>
                <a:spcPts val="100"/>
              </a:spcBef>
              <a:spcAft>
                <a:spcPts val="600"/>
              </a:spcAft>
              <a:buNone/>
              <a:defRPr sz="1100"/>
            </a:lvl4pPr>
            <a:lvl5pPr marL="1828800" indent="0">
              <a:spcBef>
                <a:spcPts val="100"/>
              </a:spcBef>
              <a:spcAft>
                <a:spcPts val="600"/>
              </a:spcAft>
              <a:buNone/>
              <a:defRPr sz="11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5" name="Date Placeholder 4">
            <a:extLst>
              <a:ext uri="{FF2B5EF4-FFF2-40B4-BE49-F238E27FC236}">
                <a16:creationId xmlns:a16="http://schemas.microsoft.com/office/drawing/2014/main" id="{80C7C170-09C7-2EB5-7293-BE92709AFFB0}"/>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6" name="Footer Placeholder 5">
            <a:extLst>
              <a:ext uri="{FF2B5EF4-FFF2-40B4-BE49-F238E27FC236}">
                <a16:creationId xmlns:a16="http://schemas.microsoft.com/office/drawing/2014/main" id="{5AD105FB-50B3-2C3E-03F1-F13FC6166402}"/>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7C432983-BA7B-1602-6ED6-3424BBB2695F}"/>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10768954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B8919-742E-27F1-8187-7322ECF7F5E8}"/>
              </a:ext>
            </a:extLst>
          </p:cNvPr>
          <p:cNvSpPr>
            <a:spLocks noGrp="1"/>
          </p:cNvSpPr>
          <p:nvPr>
            <p:ph type="title"/>
          </p:nvPr>
        </p:nvSpPr>
        <p:spPr>
          <a:xfrm>
            <a:off x="1303019" y="365126"/>
            <a:ext cx="10488147" cy="849900"/>
          </a:xfrm>
        </p:spPr>
        <p:txBody>
          <a:bodyPr anchor="t" anchorCtr="0"/>
          <a:lstStyle/>
          <a:p>
            <a:r>
              <a:rPr lang="en-GB"/>
              <a:t>Click to edit Master title style</a:t>
            </a:r>
            <a:endParaRPr lang="sv-SE"/>
          </a:p>
        </p:txBody>
      </p:sp>
      <p:sp>
        <p:nvSpPr>
          <p:cNvPr id="3" name="Content Placeholder 2">
            <a:extLst>
              <a:ext uri="{FF2B5EF4-FFF2-40B4-BE49-F238E27FC236}">
                <a16:creationId xmlns:a16="http://schemas.microsoft.com/office/drawing/2014/main" id="{F82A2967-0523-F973-2128-673A2E193E74}"/>
              </a:ext>
            </a:extLst>
          </p:cNvPr>
          <p:cNvSpPr>
            <a:spLocks noGrp="1"/>
          </p:cNvSpPr>
          <p:nvPr>
            <p:ph sz="half" idx="1"/>
          </p:nvPr>
        </p:nvSpPr>
        <p:spPr>
          <a:xfrm>
            <a:off x="1303018" y="1449388"/>
            <a:ext cx="5065058" cy="5043486"/>
          </a:xfrm>
        </p:spPr>
        <p:txBody>
          <a:bodyPr/>
          <a:lstStyle>
            <a:lvl1pPr marL="0" indent="0">
              <a:spcBef>
                <a:spcPts val="100"/>
              </a:spcBef>
              <a:spcAft>
                <a:spcPts val="600"/>
              </a:spcAft>
              <a:buNone/>
              <a:defRPr sz="1100"/>
            </a:lvl1pPr>
            <a:lvl2pPr marL="457200" indent="0">
              <a:spcBef>
                <a:spcPts val="100"/>
              </a:spcBef>
              <a:spcAft>
                <a:spcPts val="600"/>
              </a:spcAft>
              <a:buNone/>
              <a:defRPr sz="1100"/>
            </a:lvl2pPr>
            <a:lvl3pPr marL="914400" indent="0">
              <a:spcBef>
                <a:spcPts val="100"/>
              </a:spcBef>
              <a:spcAft>
                <a:spcPts val="600"/>
              </a:spcAft>
              <a:buNone/>
              <a:defRPr sz="1100"/>
            </a:lvl3pPr>
            <a:lvl4pPr marL="1371600" indent="0">
              <a:spcBef>
                <a:spcPts val="100"/>
              </a:spcBef>
              <a:spcAft>
                <a:spcPts val="600"/>
              </a:spcAft>
              <a:buNone/>
              <a:defRPr sz="1100"/>
            </a:lvl4pPr>
            <a:lvl5pPr marL="1828800" indent="0">
              <a:spcBef>
                <a:spcPts val="100"/>
              </a:spcBef>
              <a:spcAft>
                <a:spcPts val="600"/>
              </a:spcAft>
              <a:buNone/>
              <a:defRPr sz="11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4" name="Content Placeholder 3">
            <a:extLst>
              <a:ext uri="{FF2B5EF4-FFF2-40B4-BE49-F238E27FC236}">
                <a16:creationId xmlns:a16="http://schemas.microsoft.com/office/drawing/2014/main" id="{45966FFB-9024-12F4-90A5-FA00BC24235A}"/>
              </a:ext>
            </a:extLst>
          </p:cNvPr>
          <p:cNvSpPr>
            <a:spLocks noGrp="1"/>
          </p:cNvSpPr>
          <p:nvPr>
            <p:ph sz="half" idx="2"/>
          </p:nvPr>
        </p:nvSpPr>
        <p:spPr>
          <a:xfrm>
            <a:off x="6745265" y="1449388"/>
            <a:ext cx="5038748" cy="5043486"/>
          </a:xfrm>
        </p:spPr>
        <p:txBody>
          <a:bodyPr/>
          <a:lstStyle>
            <a:lvl1pPr marL="0" indent="0">
              <a:spcBef>
                <a:spcPts val="100"/>
              </a:spcBef>
              <a:spcAft>
                <a:spcPts val="600"/>
              </a:spcAft>
              <a:buNone/>
              <a:defRPr sz="1100"/>
            </a:lvl1pPr>
            <a:lvl2pPr marL="457200" indent="0">
              <a:spcBef>
                <a:spcPts val="100"/>
              </a:spcBef>
              <a:spcAft>
                <a:spcPts val="600"/>
              </a:spcAft>
              <a:buNone/>
              <a:defRPr sz="1100"/>
            </a:lvl2pPr>
            <a:lvl3pPr marL="914400" indent="0">
              <a:spcBef>
                <a:spcPts val="100"/>
              </a:spcBef>
              <a:spcAft>
                <a:spcPts val="600"/>
              </a:spcAft>
              <a:buNone/>
              <a:defRPr sz="1100"/>
            </a:lvl3pPr>
            <a:lvl4pPr marL="1371600" indent="0">
              <a:spcBef>
                <a:spcPts val="100"/>
              </a:spcBef>
              <a:spcAft>
                <a:spcPts val="600"/>
              </a:spcAft>
              <a:buNone/>
              <a:defRPr sz="1100"/>
            </a:lvl4pPr>
            <a:lvl5pPr marL="1828800" indent="0">
              <a:spcBef>
                <a:spcPts val="100"/>
              </a:spcBef>
              <a:spcAft>
                <a:spcPts val="600"/>
              </a:spcAft>
              <a:buNone/>
              <a:defRPr sz="11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5" name="Date Placeholder 4">
            <a:extLst>
              <a:ext uri="{FF2B5EF4-FFF2-40B4-BE49-F238E27FC236}">
                <a16:creationId xmlns:a16="http://schemas.microsoft.com/office/drawing/2014/main" id="{80C7C170-09C7-2EB5-7293-BE92709AFFB0}"/>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6" name="Footer Placeholder 5">
            <a:extLst>
              <a:ext uri="{FF2B5EF4-FFF2-40B4-BE49-F238E27FC236}">
                <a16:creationId xmlns:a16="http://schemas.microsoft.com/office/drawing/2014/main" id="{5AD105FB-50B3-2C3E-03F1-F13FC6166402}"/>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7C432983-BA7B-1602-6ED6-3424BBB2695F}"/>
              </a:ext>
            </a:extLst>
          </p:cNvPr>
          <p:cNvSpPr>
            <a:spLocks noGrp="1"/>
          </p:cNvSpPr>
          <p:nvPr>
            <p:ph type="sldNum" sz="quarter" idx="12"/>
          </p:nvPr>
        </p:nvSpPr>
        <p:spPr/>
        <p:txBody>
          <a:bodyPr/>
          <a:lstStyle/>
          <a:p>
            <a:fld id="{29CF36FB-EB08-4743-AF35-0B6F8116B43F}" type="slidenum">
              <a:rPr lang="sv-SE" smtClean="0"/>
              <a:t>‹#›</a:t>
            </a:fld>
            <a:endParaRPr lang="sv-SE"/>
          </a:p>
        </p:txBody>
      </p:sp>
      <p:sp>
        <p:nvSpPr>
          <p:cNvPr id="8" name="Rectangle 7">
            <a:extLst>
              <a:ext uri="{FF2B5EF4-FFF2-40B4-BE49-F238E27FC236}">
                <a16:creationId xmlns:a16="http://schemas.microsoft.com/office/drawing/2014/main" id="{627B222F-55CC-9E86-EABB-13B1239A5DC1}"/>
              </a:ext>
            </a:extLst>
          </p:cNvPr>
          <p:cNvSpPr/>
          <p:nvPr userDrawn="1"/>
        </p:nvSpPr>
        <p:spPr>
          <a:xfrm>
            <a:off x="0" y="0"/>
            <a:ext cx="925829" cy="6858000"/>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dirty="0">
              <a:latin typeface="LM Sans Office" pitchFamily="2" charset="77"/>
            </a:endParaRPr>
          </a:p>
        </p:txBody>
      </p:sp>
    </p:spTree>
    <p:extLst>
      <p:ext uri="{BB962C8B-B14F-4D97-AF65-F5344CB8AC3E}">
        <p14:creationId xmlns:p14="http://schemas.microsoft.com/office/powerpoint/2010/main" val="2461212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4815D8-0635-CB19-C91B-335A70370BD9}"/>
              </a:ext>
            </a:extLst>
          </p:cNvPr>
          <p:cNvSpPr/>
          <p:nvPr userDrawn="1"/>
        </p:nvSpPr>
        <p:spPr>
          <a:xfrm>
            <a:off x="6602681" y="1"/>
            <a:ext cx="5589319" cy="6858000"/>
          </a:xfrm>
          <a:prstGeom prst="rect">
            <a:avLst/>
          </a:prstGeom>
          <a:solidFill>
            <a:schemeClr val="tx2">
              <a:lumMod val="10000"/>
              <a:lumOff val="90000"/>
              <a:alpha val="4962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dirty="0">
              <a:latin typeface="LM Sans Office" pitchFamily="2" charset="77"/>
            </a:endParaRPr>
          </a:p>
        </p:txBody>
      </p:sp>
      <p:sp>
        <p:nvSpPr>
          <p:cNvPr id="2" name="Title 1">
            <a:extLst>
              <a:ext uri="{FF2B5EF4-FFF2-40B4-BE49-F238E27FC236}">
                <a16:creationId xmlns:a16="http://schemas.microsoft.com/office/drawing/2014/main" id="{B66B8919-742E-27F1-8187-7322ECF7F5E8}"/>
              </a:ext>
            </a:extLst>
          </p:cNvPr>
          <p:cNvSpPr>
            <a:spLocks noGrp="1"/>
          </p:cNvSpPr>
          <p:nvPr>
            <p:ph type="title"/>
          </p:nvPr>
        </p:nvSpPr>
        <p:spPr>
          <a:xfrm>
            <a:off x="400833" y="365126"/>
            <a:ext cx="5928714" cy="849900"/>
          </a:xfrm>
        </p:spPr>
        <p:txBody>
          <a:bodyPr anchor="t" anchorCtr="0"/>
          <a:lstStyle/>
          <a:p>
            <a:r>
              <a:rPr lang="en-GB"/>
              <a:t>Click to edit Master title style</a:t>
            </a:r>
            <a:endParaRPr lang="sv-SE"/>
          </a:p>
        </p:txBody>
      </p:sp>
      <p:sp>
        <p:nvSpPr>
          <p:cNvPr id="3" name="Content Placeholder 2">
            <a:extLst>
              <a:ext uri="{FF2B5EF4-FFF2-40B4-BE49-F238E27FC236}">
                <a16:creationId xmlns:a16="http://schemas.microsoft.com/office/drawing/2014/main" id="{F82A2967-0523-F973-2128-673A2E193E74}"/>
              </a:ext>
            </a:extLst>
          </p:cNvPr>
          <p:cNvSpPr>
            <a:spLocks noGrp="1"/>
          </p:cNvSpPr>
          <p:nvPr>
            <p:ph sz="half" idx="1"/>
          </p:nvPr>
        </p:nvSpPr>
        <p:spPr>
          <a:xfrm>
            <a:off x="400834" y="1449389"/>
            <a:ext cx="5928714" cy="4991186"/>
          </a:xfrm>
        </p:spPr>
        <p:txBody>
          <a:bodyPr wrap="square"/>
          <a:lstStyle>
            <a:lvl1pPr marL="0" indent="0">
              <a:lnSpc>
                <a:spcPct val="120000"/>
              </a:lnSpc>
              <a:spcBef>
                <a:spcPts val="100"/>
              </a:spcBef>
              <a:spcAft>
                <a:spcPts val="600"/>
              </a:spcAft>
              <a:buNone/>
              <a:defRPr sz="1100"/>
            </a:lvl1pPr>
            <a:lvl2pPr marL="457200" indent="0">
              <a:lnSpc>
                <a:spcPct val="120000"/>
              </a:lnSpc>
              <a:spcBef>
                <a:spcPts val="100"/>
              </a:spcBef>
              <a:spcAft>
                <a:spcPts val="600"/>
              </a:spcAft>
              <a:buNone/>
              <a:defRPr sz="1100"/>
            </a:lvl2pPr>
            <a:lvl3pPr marL="914400" indent="0">
              <a:lnSpc>
                <a:spcPct val="120000"/>
              </a:lnSpc>
              <a:spcBef>
                <a:spcPts val="100"/>
              </a:spcBef>
              <a:spcAft>
                <a:spcPts val="600"/>
              </a:spcAft>
              <a:buNone/>
              <a:defRPr sz="1100"/>
            </a:lvl3pPr>
            <a:lvl4pPr marL="1371600" indent="0">
              <a:lnSpc>
                <a:spcPct val="120000"/>
              </a:lnSpc>
              <a:spcBef>
                <a:spcPts val="100"/>
              </a:spcBef>
              <a:spcAft>
                <a:spcPts val="600"/>
              </a:spcAft>
              <a:buNone/>
              <a:defRPr sz="1100"/>
            </a:lvl4pPr>
            <a:lvl5pPr marL="1828800" indent="0">
              <a:lnSpc>
                <a:spcPct val="120000"/>
              </a:lnSpc>
              <a:spcBef>
                <a:spcPts val="100"/>
              </a:spcBef>
              <a:spcAft>
                <a:spcPts val="600"/>
              </a:spcAft>
              <a:buNone/>
              <a:defRPr sz="11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4" name="Content Placeholder 3">
            <a:extLst>
              <a:ext uri="{FF2B5EF4-FFF2-40B4-BE49-F238E27FC236}">
                <a16:creationId xmlns:a16="http://schemas.microsoft.com/office/drawing/2014/main" id="{45966FFB-9024-12F4-90A5-FA00BC24235A}"/>
              </a:ext>
            </a:extLst>
          </p:cNvPr>
          <p:cNvSpPr>
            <a:spLocks noGrp="1"/>
          </p:cNvSpPr>
          <p:nvPr>
            <p:ph sz="half" idx="2"/>
          </p:nvPr>
        </p:nvSpPr>
        <p:spPr>
          <a:xfrm>
            <a:off x="7006442" y="1449388"/>
            <a:ext cx="4777570" cy="4727576"/>
          </a:xfrm>
        </p:spPr>
        <p:txBody>
          <a:bodyPr/>
          <a:lstStyle>
            <a:lvl1pPr marL="0" indent="0">
              <a:lnSpc>
                <a:spcPct val="110000"/>
              </a:lnSpc>
              <a:buNone/>
              <a:defRPr sz="1050" b="0" i="0">
                <a:latin typeface="LM Sans Office" pitchFamily="2" charset="77"/>
              </a:defRPr>
            </a:lvl1pPr>
            <a:lvl2pPr marL="457200" indent="0">
              <a:lnSpc>
                <a:spcPct val="110000"/>
              </a:lnSpc>
              <a:buNone/>
              <a:defRPr sz="1050" b="0" i="0">
                <a:latin typeface="LM Sans Office" pitchFamily="2" charset="77"/>
              </a:defRPr>
            </a:lvl2pPr>
            <a:lvl3pPr marL="914400" indent="0">
              <a:lnSpc>
                <a:spcPct val="110000"/>
              </a:lnSpc>
              <a:buNone/>
              <a:defRPr sz="1050" b="0" i="0">
                <a:latin typeface="LM Sans Office" pitchFamily="2" charset="77"/>
              </a:defRPr>
            </a:lvl3pPr>
            <a:lvl4pPr marL="1371600" indent="0">
              <a:lnSpc>
                <a:spcPct val="110000"/>
              </a:lnSpc>
              <a:buNone/>
              <a:defRPr sz="1050" b="0" i="0">
                <a:latin typeface="LM Sans Office" pitchFamily="2" charset="77"/>
              </a:defRPr>
            </a:lvl4pPr>
            <a:lvl5pPr marL="1828800" indent="0">
              <a:lnSpc>
                <a:spcPct val="110000"/>
              </a:lnSpc>
              <a:buNone/>
              <a:defRPr sz="1050" b="0" i="0">
                <a:latin typeface="LM Sans Office"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5" name="Date Placeholder 4">
            <a:extLst>
              <a:ext uri="{FF2B5EF4-FFF2-40B4-BE49-F238E27FC236}">
                <a16:creationId xmlns:a16="http://schemas.microsoft.com/office/drawing/2014/main" id="{80C7C170-09C7-2EB5-7293-BE92709AFFB0}"/>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6" name="Footer Placeholder 5">
            <a:extLst>
              <a:ext uri="{FF2B5EF4-FFF2-40B4-BE49-F238E27FC236}">
                <a16:creationId xmlns:a16="http://schemas.microsoft.com/office/drawing/2014/main" id="{5AD105FB-50B3-2C3E-03F1-F13FC6166402}"/>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7C432983-BA7B-1602-6ED6-3424BBB2695F}"/>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1618610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3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D4815D8-0635-CB19-C91B-335A70370BD9}"/>
              </a:ext>
            </a:extLst>
          </p:cNvPr>
          <p:cNvSpPr/>
          <p:nvPr userDrawn="1"/>
        </p:nvSpPr>
        <p:spPr>
          <a:xfrm>
            <a:off x="6096000" y="1412875"/>
            <a:ext cx="6096001" cy="5445126"/>
          </a:xfrm>
          <a:prstGeom prst="rect">
            <a:avLst/>
          </a:prstGeom>
          <a:solidFill>
            <a:schemeClr val="tx2">
              <a:lumMod val="10000"/>
              <a:lumOff val="90000"/>
              <a:alpha val="503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b="0" i="0" dirty="0">
              <a:latin typeface="LM Sans Office" pitchFamily="2" charset="77"/>
            </a:endParaRPr>
          </a:p>
        </p:txBody>
      </p:sp>
      <p:sp>
        <p:nvSpPr>
          <p:cNvPr id="2" name="Title 1">
            <a:extLst>
              <a:ext uri="{FF2B5EF4-FFF2-40B4-BE49-F238E27FC236}">
                <a16:creationId xmlns:a16="http://schemas.microsoft.com/office/drawing/2014/main" id="{B66B8919-742E-27F1-8187-7322ECF7F5E8}"/>
              </a:ext>
            </a:extLst>
          </p:cNvPr>
          <p:cNvSpPr>
            <a:spLocks noGrp="1"/>
          </p:cNvSpPr>
          <p:nvPr>
            <p:ph type="title"/>
          </p:nvPr>
        </p:nvSpPr>
        <p:spPr>
          <a:xfrm>
            <a:off x="400832" y="365126"/>
            <a:ext cx="11383179" cy="849900"/>
          </a:xfrm>
        </p:spPr>
        <p:txBody>
          <a:bodyPr anchor="t" anchorCtr="0"/>
          <a:lstStyle/>
          <a:p>
            <a:r>
              <a:rPr lang="en-GB"/>
              <a:t>Click to edit Master title style</a:t>
            </a:r>
            <a:endParaRPr lang="sv-SE"/>
          </a:p>
        </p:txBody>
      </p:sp>
      <p:sp>
        <p:nvSpPr>
          <p:cNvPr id="3" name="Content Placeholder 2">
            <a:extLst>
              <a:ext uri="{FF2B5EF4-FFF2-40B4-BE49-F238E27FC236}">
                <a16:creationId xmlns:a16="http://schemas.microsoft.com/office/drawing/2014/main" id="{F82A2967-0523-F973-2128-673A2E193E74}"/>
              </a:ext>
            </a:extLst>
          </p:cNvPr>
          <p:cNvSpPr>
            <a:spLocks noGrp="1"/>
          </p:cNvSpPr>
          <p:nvPr>
            <p:ph sz="half" idx="1"/>
          </p:nvPr>
        </p:nvSpPr>
        <p:spPr>
          <a:xfrm>
            <a:off x="400834" y="1449389"/>
            <a:ext cx="5371316" cy="4991186"/>
          </a:xfrm>
        </p:spPr>
        <p:txBody>
          <a:bodyPr wrap="square"/>
          <a:lstStyle>
            <a:lvl1pPr marL="0" indent="0">
              <a:lnSpc>
                <a:spcPct val="120000"/>
              </a:lnSpc>
              <a:spcBef>
                <a:spcPts val="100"/>
              </a:spcBef>
              <a:spcAft>
                <a:spcPts val="600"/>
              </a:spcAft>
              <a:buNone/>
              <a:defRPr sz="1100"/>
            </a:lvl1pPr>
            <a:lvl2pPr marL="457200" indent="0">
              <a:lnSpc>
                <a:spcPct val="120000"/>
              </a:lnSpc>
              <a:spcBef>
                <a:spcPts val="100"/>
              </a:spcBef>
              <a:spcAft>
                <a:spcPts val="600"/>
              </a:spcAft>
              <a:buNone/>
              <a:defRPr sz="1100"/>
            </a:lvl2pPr>
            <a:lvl3pPr marL="914400" indent="0">
              <a:lnSpc>
                <a:spcPct val="120000"/>
              </a:lnSpc>
              <a:spcBef>
                <a:spcPts val="100"/>
              </a:spcBef>
              <a:spcAft>
                <a:spcPts val="600"/>
              </a:spcAft>
              <a:buNone/>
              <a:defRPr sz="1100"/>
            </a:lvl3pPr>
            <a:lvl4pPr marL="1371600" indent="0">
              <a:lnSpc>
                <a:spcPct val="120000"/>
              </a:lnSpc>
              <a:spcBef>
                <a:spcPts val="100"/>
              </a:spcBef>
              <a:spcAft>
                <a:spcPts val="600"/>
              </a:spcAft>
              <a:buNone/>
              <a:defRPr sz="1100"/>
            </a:lvl4pPr>
            <a:lvl5pPr marL="1828800" indent="0">
              <a:lnSpc>
                <a:spcPct val="120000"/>
              </a:lnSpc>
              <a:spcBef>
                <a:spcPts val="100"/>
              </a:spcBef>
              <a:spcAft>
                <a:spcPts val="600"/>
              </a:spcAft>
              <a:buNone/>
              <a:defRPr sz="11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4" name="Content Placeholder 3">
            <a:extLst>
              <a:ext uri="{FF2B5EF4-FFF2-40B4-BE49-F238E27FC236}">
                <a16:creationId xmlns:a16="http://schemas.microsoft.com/office/drawing/2014/main" id="{45966FFB-9024-12F4-90A5-FA00BC24235A}"/>
              </a:ext>
            </a:extLst>
          </p:cNvPr>
          <p:cNvSpPr>
            <a:spLocks noGrp="1"/>
          </p:cNvSpPr>
          <p:nvPr>
            <p:ph sz="half" idx="2"/>
          </p:nvPr>
        </p:nvSpPr>
        <p:spPr>
          <a:xfrm>
            <a:off x="6329548" y="1725930"/>
            <a:ext cx="5454464" cy="4451034"/>
          </a:xfrm>
        </p:spPr>
        <p:txBody>
          <a:bodyPr/>
          <a:lstStyle>
            <a:lvl1pPr marL="0" indent="0">
              <a:lnSpc>
                <a:spcPct val="110000"/>
              </a:lnSpc>
              <a:buNone/>
              <a:defRPr sz="1050" b="0" i="0">
                <a:latin typeface="LM Sans Office" pitchFamily="2" charset="77"/>
              </a:defRPr>
            </a:lvl1pPr>
            <a:lvl2pPr marL="457200" indent="0">
              <a:lnSpc>
                <a:spcPct val="110000"/>
              </a:lnSpc>
              <a:buNone/>
              <a:defRPr sz="1050" b="0" i="0">
                <a:latin typeface="LM Sans Office" pitchFamily="2" charset="77"/>
              </a:defRPr>
            </a:lvl2pPr>
            <a:lvl3pPr marL="914400" indent="0">
              <a:lnSpc>
                <a:spcPct val="110000"/>
              </a:lnSpc>
              <a:buNone/>
              <a:defRPr sz="1050" b="0" i="0">
                <a:latin typeface="LM Sans Office" pitchFamily="2" charset="77"/>
              </a:defRPr>
            </a:lvl3pPr>
            <a:lvl4pPr marL="1371600" indent="0">
              <a:lnSpc>
                <a:spcPct val="110000"/>
              </a:lnSpc>
              <a:buNone/>
              <a:defRPr sz="1050" b="0" i="0">
                <a:latin typeface="LM Sans Office" pitchFamily="2" charset="77"/>
              </a:defRPr>
            </a:lvl4pPr>
            <a:lvl5pPr marL="1828800" indent="0">
              <a:lnSpc>
                <a:spcPct val="110000"/>
              </a:lnSpc>
              <a:buNone/>
              <a:defRPr sz="1050" b="0" i="0">
                <a:latin typeface="LM Sans Office"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5" name="Date Placeholder 4">
            <a:extLst>
              <a:ext uri="{FF2B5EF4-FFF2-40B4-BE49-F238E27FC236}">
                <a16:creationId xmlns:a16="http://schemas.microsoft.com/office/drawing/2014/main" id="{80C7C170-09C7-2EB5-7293-BE92709AFFB0}"/>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6" name="Footer Placeholder 5">
            <a:extLst>
              <a:ext uri="{FF2B5EF4-FFF2-40B4-BE49-F238E27FC236}">
                <a16:creationId xmlns:a16="http://schemas.microsoft.com/office/drawing/2014/main" id="{5AD105FB-50B3-2C3E-03F1-F13FC6166402}"/>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7C432983-BA7B-1602-6ED6-3424BBB2695F}"/>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2638632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35CBE-0C54-8FB1-EE8D-BB51394F0A88}"/>
              </a:ext>
            </a:extLst>
          </p:cNvPr>
          <p:cNvSpPr>
            <a:spLocks noGrp="1"/>
          </p:cNvSpPr>
          <p:nvPr>
            <p:ph type="title"/>
          </p:nvPr>
        </p:nvSpPr>
        <p:spPr>
          <a:xfrm>
            <a:off x="839788" y="365125"/>
            <a:ext cx="10515600" cy="1325563"/>
          </a:xfrm>
        </p:spPr>
        <p:txBody>
          <a:bodyPr/>
          <a:lstStyle/>
          <a:p>
            <a:r>
              <a:rPr lang="en-GB"/>
              <a:t>Click to edit Master title style</a:t>
            </a:r>
            <a:endParaRPr lang="sv-SE"/>
          </a:p>
        </p:txBody>
      </p:sp>
      <p:sp>
        <p:nvSpPr>
          <p:cNvPr id="3" name="Text Placeholder 2">
            <a:extLst>
              <a:ext uri="{FF2B5EF4-FFF2-40B4-BE49-F238E27FC236}">
                <a16:creationId xmlns:a16="http://schemas.microsoft.com/office/drawing/2014/main" id="{9AD3A340-0028-D325-38F7-90A05EA8C8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AF9252A-2263-7257-F1BF-2B04416EECC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5" name="Text Placeholder 4">
            <a:extLst>
              <a:ext uri="{FF2B5EF4-FFF2-40B4-BE49-F238E27FC236}">
                <a16:creationId xmlns:a16="http://schemas.microsoft.com/office/drawing/2014/main" id="{FD612216-5EB1-9370-2A24-93486F35EB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05C6E28-331D-25B1-0DBF-1C4327DCB63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7" name="Date Placeholder 6">
            <a:extLst>
              <a:ext uri="{FF2B5EF4-FFF2-40B4-BE49-F238E27FC236}">
                <a16:creationId xmlns:a16="http://schemas.microsoft.com/office/drawing/2014/main" id="{D2BE85A6-67B7-BA6C-30FF-3559598B3C7A}"/>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8" name="Footer Placeholder 7">
            <a:extLst>
              <a:ext uri="{FF2B5EF4-FFF2-40B4-BE49-F238E27FC236}">
                <a16:creationId xmlns:a16="http://schemas.microsoft.com/office/drawing/2014/main" id="{816BF60D-B2D1-CBA2-F78C-B9BCF8427B4A}"/>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E09BE46E-108C-D4CC-1234-5D577441CB22}"/>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2823108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ACF6-D5B0-195F-21A0-38C54C2F0D26}"/>
              </a:ext>
            </a:extLst>
          </p:cNvPr>
          <p:cNvSpPr>
            <a:spLocks noGrp="1"/>
          </p:cNvSpPr>
          <p:nvPr>
            <p:ph type="title"/>
          </p:nvPr>
        </p:nvSpPr>
        <p:spPr/>
        <p:txBody>
          <a:bodyPr/>
          <a:lstStyle/>
          <a:p>
            <a:r>
              <a:rPr lang="en-GB"/>
              <a:t>Click to edit Master title style</a:t>
            </a:r>
            <a:endParaRPr lang="sv-SE"/>
          </a:p>
        </p:txBody>
      </p:sp>
      <p:sp>
        <p:nvSpPr>
          <p:cNvPr id="3" name="Date Placeholder 2">
            <a:extLst>
              <a:ext uri="{FF2B5EF4-FFF2-40B4-BE49-F238E27FC236}">
                <a16:creationId xmlns:a16="http://schemas.microsoft.com/office/drawing/2014/main" id="{00B186BF-4BEF-063B-CA3F-4AB9967B90F9}"/>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4" name="Footer Placeholder 3">
            <a:extLst>
              <a:ext uri="{FF2B5EF4-FFF2-40B4-BE49-F238E27FC236}">
                <a16:creationId xmlns:a16="http://schemas.microsoft.com/office/drawing/2014/main" id="{4EB8110F-376F-05F5-7C3D-87E6B25F9C3B}"/>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EB0EBB1D-B55D-02EB-61CB-2A0BE2912BE1}"/>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2428201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5FB3EF-3C48-F400-36F0-20BA4BAACAED}"/>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3" name="Footer Placeholder 2">
            <a:extLst>
              <a:ext uri="{FF2B5EF4-FFF2-40B4-BE49-F238E27FC236}">
                <a16:creationId xmlns:a16="http://schemas.microsoft.com/office/drawing/2014/main" id="{E2F161E7-7213-5188-8374-86A5AFAAD078}"/>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5D2DFD7E-EB5E-137E-CBCC-1E5959F30FEB}"/>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1278767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9F6DF-E225-BD45-4CAE-C8D7CE40534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sv-SE"/>
          </a:p>
        </p:txBody>
      </p:sp>
      <p:sp>
        <p:nvSpPr>
          <p:cNvPr id="3" name="Content Placeholder 2">
            <a:extLst>
              <a:ext uri="{FF2B5EF4-FFF2-40B4-BE49-F238E27FC236}">
                <a16:creationId xmlns:a16="http://schemas.microsoft.com/office/drawing/2014/main" id="{6E82E123-0870-F009-1D91-09899D6172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Text Placeholder 3">
            <a:extLst>
              <a:ext uri="{FF2B5EF4-FFF2-40B4-BE49-F238E27FC236}">
                <a16:creationId xmlns:a16="http://schemas.microsoft.com/office/drawing/2014/main" id="{54D8106F-B6D6-D90F-40ED-B0E3B60B45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8E266F-2529-6ED9-89FB-D3A9BF6F9032}"/>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6" name="Footer Placeholder 5">
            <a:extLst>
              <a:ext uri="{FF2B5EF4-FFF2-40B4-BE49-F238E27FC236}">
                <a16:creationId xmlns:a16="http://schemas.microsoft.com/office/drawing/2014/main" id="{D646C432-232C-2A05-D8C4-74BAC6F1C45E}"/>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062B1FCC-106F-1206-7BCF-8305C8B4B186}"/>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1182894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5F5D6-3079-2ADA-7FB5-E20CF38BBC1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sv-SE"/>
          </a:p>
        </p:txBody>
      </p:sp>
      <p:sp>
        <p:nvSpPr>
          <p:cNvPr id="3" name="Picture Placeholder 2">
            <a:extLst>
              <a:ext uri="{FF2B5EF4-FFF2-40B4-BE49-F238E27FC236}">
                <a16:creationId xmlns:a16="http://schemas.microsoft.com/office/drawing/2014/main" id="{4AF5BB2E-E3B1-3E29-AFB0-9492F7ED59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EF03812B-AC05-203E-6B02-6AA4B7AB9B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FCE689A-5BA9-2F37-F6FC-CBF0923AEC6F}"/>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6" name="Footer Placeholder 5">
            <a:extLst>
              <a:ext uri="{FF2B5EF4-FFF2-40B4-BE49-F238E27FC236}">
                <a16:creationId xmlns:a16="http://schemas.microsoft.com/office/drawing/2014/main" id="{AB6B2819-42DF-41B0-0E7B-7FFCB420C3B4}"/>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70EAD255-F127-F0C1-3AFE-D254E9E104F9}"/>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32299588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A998C-D3D3-B037-94B6-09CDC29351B8}"/>
              </a:ext>
            </a:extLst>
          </p:cNvPr>
          <p:cNvSpPr>
            <a:spLocks noGrp="1"/>
          </p:cNvSpPr>
          <p:nvPr>
            <p:ph type="title"/>
          </p:nvPr>
        </p:nvSpPr>
        <p:spPr/>
        <p:txBody>
          <a:bodyPr/>
          <a:lstStyle/>
          <a:p>
            <a:r>
              <a:rPr lang="en-GB"/>
              <a:t>Click to edit Master title style</a:t>
            </a:r>
            <a:endParaRPr lang="sv-SE"/>
          </a:p>
        </p:txBody>
      </p:sp>
      <p:sp>
        <p:nvSpPr>
          <p:cNvPr id="3" name="Vertical Text Placeholder 2">
            <a:extLst>
              <a:ext uri="{FF2B5EF4-FFF2-40B4-BE49-F238E27FC236}">
                <a16:creationId xmlns:a16="http://schemas.microsoft.com/office/drawing/2014/main" id="{DB09FD06-7F41-2857-5C30-3166A52C4FE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Date Placeholder 3">
            <a:extLst>
              <a:ext uri="{FF2B5EF4-FFF2-40B4-BE49-F238E27FC236}">
                <a16:creationId xmlns:a16="http://schemas.microsoft.com/office/drawing/2014/main" id="{131E822D-0CD7-7652-DE26-C4A9D6C580CC}"/>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5" name="Footer Placeholder 4">
            <a:extLst>
              <a:ext uri="{FF2B5EF4-FFF2-40B4-BE49-F238E27FC236}">
                <a16:creationId xmlns:a16="http://schemas.microsoft.com/office/drawing/2014/main" id="{0B625785-7BDF-C1DD-4878-E9343D158407}"/>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90616C40-2858-8604-4C1A-B30A494CF5BD}"/>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1310792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32AA5C-2902-22AD-5C0D-2B7DA04F16F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sv-SE"/>
          </a:p>
        </p:txBody>
      </p:sp>
      <p:sp>
        <p:nvSpPr>
          <p:cNvPr id="3" name="Vertical Text Placeholder 2">
            <a:extLst>
              <a:ext uri="{FF2B5EF4-FFF2-40B4-BE49-F238E27FC236}">
                <a16:creationId xmlns:a16="http://schemas.microsoft.com/office/drawing/2014/main" id="{DD5159DA-3FEA-1AB5-A0F0-AAB4F10C896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Date Placeholder 3">
            <a:extLst>
              <a:ext uri="{FF2B5EF4-FFF2-40B4-BE49-F238E27FC236}">
                <a16:creationId xmlns:a16="http://schemas.microsoft.com/office/drawing/2014/main" id="{DFC80B56-7885-F682-6F38-EC1F08194978}"/>
              </a:ext>
            </a:extLst>
          </p:cNvPr>
          <p:cNvSpPr>
            <a:spLocks noGrp="1"/>
          </p:cNvSpPr>
          <p:nvPr>
            <p:ph type="dt" sz="half" idx="10"/>
          </p:nvPr>
        </p:nvSpPr>
        <p:spPr/>
        <p:txBody>
          <a:bodyPr/>
          <a:lstStyle/>
          <a:p>
            <a:fld id="{10141DC4-651B-2C4C-9B6D-A4EBE71AE0FA}" type="datetimeFigureOut">
              <a:rPr lang="sv-SE" smtClean="0"/>
              <a:t>2026-06-11</a:t>
            </a:fld>
            <a:endParaRPr lang="sv-SE"/>
          </a:p>
        </p:txBody>
      </p:sp>
      <p:sp>
        <p:nvSpPr>
          <p:cNvPr id="5" name="Footer Placeholder 4">
            <a:extLst>
              <a:ext uri="{FF2B5EF4-FFF2-40B4-BE49-F238E27FC236}">
                <a16:creationId xmlns:a16="http://schemas.microsoft.com/office/drawing/2014/main" id="{459F6E2C-4B62-BAFA-4C32-1EFB7F7F41E4}"/>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E98067F5-8E7A-1AA1-AC15-8EDBAF3353E5}"/>
              </a:ext>
            </a:extLst>
          </p:cNvPr>
          <p:cNvSpPr>
            <a:spLocks noGrp="1"/>
          </p:cNvSpPr>
          <p:nvPr>
            <p:ph type="sldNum" sz="quarter" idx="12"/>
          </p:nvPr>
        </p:nvSpPr>
        <p:spPr/>
        <p:txBody>
          <a:bodyPr/>
          <a:lstStyle/>
          <a:p>
            <a:fld id="{29CF36FB-EB08-4743-AF35-0B6F8116B43F}" type="slidenum">
              <a:rPr lang="sv-SE" smtClean="0"/>
              <a:t>‹#›</a:t>
            </a:fld>
            <a:endParaRPr lang="sv-SE"/>
          </a:p>
        </p:txBody>
      </p:sp>
    </p:spTree>
    <p:extLst>
      <p:ext uri="{BB962C8B-B14F-4D97-AF65-F5344CB8AC3E}">
        <p14:creationId xmlns:p14="http://schemas.microsoft.com/office/powerpoint/2010/main" val="2789235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F5CE81C-DC50-8012-4688-FB6CA1D1AAB3}"/>
              </a:ext>
            </a:extLst>
          </p:cNvPr>
          <p:cNvSpPr>
            <a:spLocks noGrp="1"/>
          </p:cNvSpPr>
          <p:nvPr>
            <p:ph type="title"/>
          </p:nvPr>
        </p:nvSpPr>
        <p:spPr>
          <a:xfrm>
            <a:off x="838200" y="681037"/>
            <a:ext cx="10515600" cy="1009651"/>
          </a:xfrm>
          <a:prstGeom prst="rect">
            <a:avLst/>
          </a:prstGeom>
        </p:spPr>
        <p:txBody>
          <a:bodyPr vert="horz" lIns="91440" tIns="45720" rIns="91440" bIns="45720" rtlCol="0" anchor="t" anchorCtr="0">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18F389CD-B99B-C7B6-992B-4A3A6549EF99}"/>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E25C7E16-24BE-5B02-670A-E858602257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solidFill>
                <a:latin typeface="LM Sans Office" pitchFamily="2" charset="77"/>
              </a:defRPr>
            </a:lvl1pPr>
          </a:lstStyle>
          <a:p>
            <a:fld id="{581409EE-A8BF-4408-A98F-D372E16D1679}" type="datetime1">
              <a:rPr lang="sv-SE" smtClean="0"/>
              <a:pPr/>
              <a:t>2026-06-11</a:t>
            </a:fld>
            <a:endParaRPr lang="sv-SE"/>
          </a:p>
        </p:txBody>
      </p:sp>
      <p:sp>
        <p:nvSpPr>
          <p:cNvPr id="5" name="Platshållare för sidfot 4">
            <a:extLst>
              <a:ext uri="{FF2B5EF4-FFF2-40B4-BE49-F238E27FC236}">
                <a16:creationId xmlns:a16="http://schemas.microsoft.com/office/drawing/2014/main" id="{E1E054BD-77EB-109F-0241-1F016B3E73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solidFill>
                <a:latin typeface="LM Sans Office" pitchFamily="2" charset="77"/>
              </a:defRPr>
            </a:lvl1pPr>
          </a:lstStyle>
          <a:p>
            <a:endParaRPr lang="sv-SE"/>
          </a:p>
        </p:txBody>
      </p:sp>
      <p:sp>
        <p:nvSpPr>
          <p:cNvPr id="6" name="Platshållare för bildnummer 5">
            <a:extLst>
              <a:ext uri="{FF2B5EF4-FFF2-40B4-BE49-F238E27FC236}">
                <a16:creationId xmlns:a16="http://schemas.microsoft.com/office/drawing/2014/main" id="{7F8D4EFC-0451-F34D-50C0-8B3A83AA08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solidFill>
                <a:latin typeface="LM Sans Office" pitchFamily="2" charset="77"/>
              </a:defRPr>
            </a:lvl1pPr>
          </a:lstStyle>
          <a:p>
            <a:fld id="{0D82F364-8952-41CD-8A53-9C58B80FD0AE}" type="slidenum">
              <a:rPr lang="sv-SE" smtClean="0"/>
              <a:pPr/>
              <a:t>‹#›</a:t>
            </a:fld>
            <a:endParaRPr lang="sv-SE"/>
          </a:p>
        </p:txBody>
      </p:sp>
    </p:spTree>
    <p:extLst>
      <p:ext uri="{BB962C8B-B14F-4D97-AF65-F5344CB8AC3E}">
        <p14:creationId xmlns:p14="http://schemas.microsoft.com/office/powerpoint/2010/main" val="382619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b="0" i="0" kern="1200">
          <a:solidFill>
            <a:schemeClr val="accent1"/>
          </a:solidFill>
          <a:latin typeface="LM Sans Office Medium" pitchFamily="2" charset="77"/>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584BAC-2861-11CD-F70F-73312E239041}"/>
              </a:ext>
            </a:extLst>
          </p:cNvPr>
          <p:cNvSpPr>
            <a:spLocks noGrp="1"/>
          </p:cNvSpPr>
          <p:nvPr>
            <p:ph type="title"/>
          </p:nvPr>
        </p:nvSpPr>
        <p:spPr>
          <a:xfrm>
            <a:off x="400833" y="365126"/>
            <a:ext cx="11390334" cy="849900"/>
          </a:xfrm>
          <a:prstGeom prst="rect">
            <a:avLst/>
          </a:prstGeom>
        </p:spPr>
        <p:txBody>
          <a:bodyPr vert="horz" lIns="0" tIns="0" rIns="0" bIns="0" rtlCol="0" anchor="t" anchorCtr="0">
            <a:noAutofit/>
          </a:bodyPr>
          <a:lstStyle/>
          <a:p>
            <a:r>
              <a:rPr lang="en-GB" dirty="0"/>
              <a:t>Click to edit Master title style</a:t>
            </a:r>
            <a:br>
              <a:rPr lang="en-GB" dirty="0"/>
            </a:br>
            <a:endParaRPr lang="sv-SE" dirty="0"/>
          </a:p>
        </p:txBody>
      </p:sp>
      <p:sp>
        <p:nvSpPr>
          <p:cNvPr id="3" name="Text Placeholder 2">
            <a:extLst>
              <a:ext uri="{FF2B5EF4-FFF2-40B4-BE49-F238E27FC236}">
                <a16:creationId xmlns:a16="http://schemas.microsoft.com/office/drawing/2014/main" id="{D23B1EE8-56F6-7FC4-C74D-2F5B11500DFF}"/>
              </a:ext>
            </a:extLst>
          </p:cNvPr>
          <p:cNvSpPr>
            <a:spLocks noGrp="1"/>
          </p:cNvSpPr>
          <p:nvPr>
            <p:ph type="body" idx="1"/>
          </p:nvPr>
        </p:nvSpPr>
        <p:spPr>
          <a:xfrm>
            <a:off x="400833" y="1120140"/>
            <a:ext cx="11390334" cy="5337027"/>
          </a:xfrm>
          <a:prstGeom prst="rect">
            <a:avLst/>
          </a:prstGeom>
        </p:spPr>
        <p:txBody>
          <a:bodyPr vert="horz" lIns="0" tIns="0" rIns="0" bIns="0" rtlCol="0" anchor="t" anchorCtr="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4" name="Date Placeholder 3">
            <a:extLst>
              <a:ext uri="{FF2B5EF4-FFF2-40B4-BE49-F238E27FC236}">
                <a16:creationId xmlns:a16="http://schemas.microsoft.com/office/drawing/2014/main" id="{491C3A07-AC85-9947-11EA-49C7F3D5F1FD}"/>
              </a:ext>
            </a:extLst>
          </p:cNvPr>
          <p:cNvSpPr>
            <a:spLocks noGrp="1"/>
          </p:cNvSpPr>
          <p:nvPr>
            <p:ph type="dt" sz="half" idx="2"/>
          </p:nvPr>
        </p:nvSpPr>
        <p:spPr>
          <a:xfrm>
            <a:off x="400833" y="6494136"/>
            <a:ext cx="3180567" cy="365125"/>
          </a:xfrm>
          <a:prstGeom prst="rect">
            <a:avLst/>
          </a:prstGeom>
        </p:spPr>
        <p:txBody>
          <a:bodyPr vert="horz" lIns="91440" tIns="45720" rIns="91440" bIns="45720" rtlCol="0" anchor="ctr"/>
          <a:lstStyle>
            <a:lvl1pPr algn="l">
              <a:defRPr sz="1200" b="0" i="0">
                <a:solidFill>
                  <a:schemeClr val="tx1">
                    <a:tint val="82000"/>
                  </a:schemeClr>
                </a:solidFill>
                <a:latin typeface="LM Sans Office" pitchFamily="2" charset="77"/>
              </a:defRPr>
            </a:lvl1pPr>
          </a:lstStyle>
          <a:p>
            <a:fld id="{10141DC4-651B-2C4C-9B6D-A4EBE71AE0FA}" type="datetimeFigureOut">
              <a:rPr lang="sv-SE" smtClean="0"/>
              <a:pPr/>
              <a:t>2026-06-11</a:t>
            </a:fld>
            <a:endParaRPr lang="sv-SE" dirty="0"/>
          </a:p>
        </p:txBody>
      </p:sp>
      <p:sp>
        <p:nvSpPr>
          <p:cNvPr id="5" name="Footer Placeholder 4">
            <a:extLst>
              <a:ext uri="{FF2B5EF4-FFF2-40B4-BE49-F238E27FC236}">
                <a16:creationId xmlns:a16="http://schemas.microsoft.com/office/drawing/2014/main" id="{279DDEA2-F61E-807B-8217-7C0A8584B688}"/>
              </a:ext>
            </a:extLst>
          </p:cNvPr>
          <p:cNvSpPr>
            <a:spLocks noGrp="1"/>
          </p:cNvSpPr>
          <p:nvPr>
            <p:ph type="ftr" sz="quarter" idx="3"/>
          </p:nvPr>
        </p:nvSpPr>
        <p:spPr>
          <a:xfrm>
            <a:off x="4038600" y="6494136"/>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LM Sans Office" pitchFamily="2" charset="77"/>
              </a:defRPr>
            </a:lvl1pPr>
          </a:lstStyle>
          <a:p>
            <a:endParaRPr lang="sv-SE" dirty="0"/>
          </a:p>
        </p:txBody>
      </p:sp>
      <p:sp>
        <p:nvSpPr>
          <p:cNvPr id="6" name="Slide Number Placeholder 5">
            <a:extLst>
              <a:ext uri="{FF2B5EF4-FFF2-40B4-BE49-F238E27FC236}">
                <a16:creationId xmlns:a16="http://schemas.microsoft.com/office/drawing/2014/main" id="{779B51AF-E9BC-1CA9-DDFA-2C1C810E4159}"/>
              </a:ext>
            </a:extLst>
          </p:cNvPr>
          <p:cNvSpPr>
            <a:spLocks noGrp="1"/>
          </p:cNvSpPr>
          <p:nvPr>
            <p:ph type="sldNum" sz="quarter" idx="4"/>
          </p:nvPr>
        </p:nvSpPr>
        <p:spPr>
          <a:xfrm>
            <a:off x="8610599" y="6494136"/>
            <a:ext cx="3180567" cy="365125"/>
          </a:xfrm>
          <a:prstGeom prst="rect">
            <a:avLst/>
          </a:prstGeom>
        </p:spPr>
        <p:txBody>
          <a:bodyPr vert="horz" lIns="91440" tIns="45720" rIns="91440" bIns="45720" rtlCol="0" anchor="ctr"/>
          <a:lstStyle>
            <a:lvl1pPr algn="r">
              <a:defRPr sz="900">
                <a:solidFill>
                  <a:schemeClr val="tx1">
                    <a:tint val="82000"/>
                  </a:schemeClr>
                </a:solidFill>
                <a:latin typeface="LM Sans Office" pitchFamily="2" charset="77"/>
              </a:defRPr>
            </a:lvl1pPr>
          </a:lstStyle>
          <a:p>
            <a:fld id="{29CF36FB-EB08-4743-AF35-0B6F8116B43F}" type="slidenum">
              <a:rPr lang="sv-SE" smtClean="0"/>
              <a:pPr/>
              <a:t>‹#›</a:t>
            </a:fld>
            <a:endParaRPr lang="sv-SE" dirty="0"/>
          </a:p>
        </p:txBody>
      </p:sp>
    </p:spTree>
    <p:extLst>
      <p:ext uri="{BB962C8B-B14F-4D97-AF65-F5344CB8AC3E}">
        <p14:creationId xmlns:p14="http://schemas.microsoft.com/office/powerpoint/2010/main" val="27513537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l" defTabSz="914400" rtl="0" eaLnBrk="1" latinLnBrk="0" hangingPunct="1">
        <a:lnSpc>
          <a:spcPct val="90000"/>
        </a:lnSpc>
        <a:spcBef>
          <a:spcPct val="0"/>
        </a:spcBef>
        <a:buNone/>
        <a:defRPr sz="3200" b="1" i="0" kern="1200">
          <a:solidFill>
            <a:schemeClr val="accent1"/>
          </a:solidFill>
          <a:latin typeface="LM Sans Office" pitchFamily="2" charset="77"/>
          <a:ea typeface="+mj-ea"/>
          <a:cs typeface="+mj-cs"/>
        </a:defRPr>
      </a:lvl1pPr>
    </p:titleStyle>
    <p:bodyStyle>
      <a:lvl1pPr marL="228600" indent="-228600" algn="l" defTabSz="914400" rtl="0" eaLnBrk="1" latinLnBrk="0" hangingPunct="1">
        <a:lnSpc>
          <a:spcPct val="110000"/>
        </a:lnSpc>
        <a:spcBef>
          <a:spcPts val="1000"/>
        </a:spcBef>
        <a:spcAft>
          <a:spcPts val="400"/>
        </a:spcAft>
        <a:buFont typeface="Arial" panose="020B0604020202020204" pitchFamily="34" charset="0"/>
        <a:buChar char="•"/>
        <a:defRPr sz="1100" kern="1200">
          <a:solidFill>
            <a:schemeClr val="tx1"/>
          </a:solidFill>
          <a:latin typeface="LM Serif Office" pitchFamily="2" charset="77"/>
          <a:ea typeface="+mn-ea"/>
          <a:cs typeface="+mn-cs"/>
        </a:defRPr>
      </a:lvl1pPr>
      <a:lvl2pPr marL="685800" indent="-228600" algn="l" defTabSz="914400" rtl="0" eaLnBrk="1" latinLnBrk="0" hangingPunct="1">
        <a:lnSpc>
          <a:spcPct val="110000"/>
        </a:lnSpc>
        <a:spcBef>
          <a:spcPts val="500"/>
        </a:spcBef>
        <a:spcAft>
          <a:spcPts val="400"/>
        </a:spcAft>
        <a:buFont typeface="Arial" panose="020B0604020202020204" pitchFamily="34" charset="0"/>
        <a:buChar char="•"/>
        <a:defRPr sz="1100" kern="1200">
          <a:solidFill>
            <a:schemeClr val="tx1"/>
          </a:solidFill>
          <a:latin typeface="LM Serif Office" pitchFamily="2" charset="77"/>
          <a:ea typeface="+mn-ea"/>
          <a:cs typeface="+mn-cs"/>
        </a:defRPr>
      </a:lvl2pPr>
      <a:lvl3pPr marL="1143000" indent="-228600" algn="l" defTabSz="914400" rtl="0" eaLnBrk="1" latinLnBrk="0" hangingPunct="1">
        <a:lnSpc>
          <a:spcPct val="110000"/>
        </a:lnSpc>
        <a:spcBef>
          <a:spcPts val="500"/>
        </a:spcBef>
        <a:spcAft>
          <a:spcPts val="400"/>
        </a:spcAft>
        <a:buFont typeface="Arial" panose="020B0604020202020204" pitchFamily="34" charset="0"/>
        <a:buChar char="•"/>
        <a:defRPr sz="1100" kern="1200">
          <a:solidFill>
            <a:schemeClr val="tx1"/>
          </a:solidFill>
          <a:latin typeface="LM Serif Office" pitchFamily="2" charset="77"/>
          <a:ea typeface="+mn-ea"/>
          <a:cs typeface="+mn-cs"/>
        </a:defRPr>
      </a:lvl3pPr>
      <a:lvl4pPr marL="1600200" indent="-228600" algn="l" defTabSz="914400" rtl="0" eaLnBrk="1" latinLnBrk="0" hangingPunct="1">
        <a:lnSpc>
          <a:spcPct val="110000"/>
        </a:lnSpc>
        <a:spcBef>
          <a:spcPts val="500"/>
        </a:spcBef>
        <a:spcAft>
          <a:spcPts val="400"/>
        </a:spcAft>
        <a:buFont typeface="Arial" panose="020B0604020202020204" pitchFamily="34" charset="0"/>
        <a:buChar char="•"/>
        <a:defRPr sz="1100" kern="1200">
          <a:solidFill>
            <a:schemeClr val="tx1"/>
          </a:solidFill>
          <a:latin typeface="LM Serif Office" pitchFamily="2" charset="77"/>
          <a:ea typeface="+mn-ea"/>
          <a:cs typeface="+mn-cs"/>
        </a:defRPr>
      </a:lvl4pPr>
      <a:lvl5pPr marL="2057400" indent="-228600" algn="l" defTabSz="914400" rtl="0" eaLnBrk="1" latinLnBrk="0" hangingPunct="1">
        <a:lnSpc>
          <a:spcPct val="110000"/>
        </a:lnSpc>
        <a:spcBef>
          <a:spcPts val="500"/>
        </a:spcBef>
        <a:spcAft>
          <a:spcPts val="400"/>
        </a:spcAft>
        <a:buFont typeface="Arial" panose="020B0604020202020204" pitchFamily="34" charset="0"/>
        <a:buChar char="•"/>
        <a:defRPr sz="1100" kern="1200">
          <a:solidFill>
            <a:schemeClr val="tx1"/>
          </a:solidFill>
          <a:latin typeface="LM Serif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7423">
          <p15:clr>
            <a:srgbClr val="F26B43"/>
          </p15:clr>
        </p15:guide>
        <p15:guide id="3">
          <p15:clr>
            <a:srgbClr val="F26B43"/>
          </p15:clr>
        </p15:guide>
        <p15:guide id="4" orient="horz" pos="686">
          <p15:clr>
            <a:srgbClr val="F26B43"/>
          </p15:clr>
        </p15:guide>
        <p15:guide id="5" orient="horz" pos="89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eps"/><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4.eps"/><Relationship Id="rId5" Type="http://schemas.openxmlformats.org/officeDocument/2006/relationships/image" Target="../media/image3.eps"/><Relationship Id="rId10" Type="http://schemas.openxmlformats.org/officeDocument/2006/relationships/image" Target="../media/image8.png"/><Relationship Id="rId4" Type="http://schemas.openxmlformats.org/officeDocument/2006/relationships/image" Target="../media/image2.eps"/><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4.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0.sv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magnus.darth@kcf.s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hyperlink" Target="mailto:fredrik.sundblad@lrf.s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magnus.darth@kcf.s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hyperlink" Target="mailto:fredrik.sundblad@lrf.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0CCD6E12-AD91-80BE-1D8C-B7F600DFB407}"/>
              </a:ext>
            </a:extLst>
          </p:cNvPr>
          <p:cNvSpPr/>
          <p:nvPr/>
        </p:nvSpPr>
        <p:spPr>
          <a:xfrm>
            <a:off x="370390" y="363537"/>
            <a:ext cx="11421560" cy="55650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0F635EF7-584E-497A-697B-93162493F24F}"/>
              </a:ext>
            </a:extLst>
          </p:cNvPr>
          <p:cNvSpPr>
            <a:spLocks noGrp="1"/>
          </p:cNvSpPr>
          <p:nvPr>
            <p:ph type="title"/>
          </p:nvPr>
        </p:nvSpPr>
        <p:spPr>
          <a:xfrm>
            <a:off x="823369" y="1932442"/>
            <a:ext cx="10515600" cy="2852737"/>
          </a:xfrm>
        </p:spPr>
        <p:txBody>
          <a:bodyPr anchor="ctr" anchorCtr="0">
            <a:normAutofit/>
          </a:bodyPr>
          <a:lstStyle/>
          <a:p>
            <a:r>
              <a:rPr lang="sv-SE" sz="8000" dirty="0">
                <a:solidFill>
                  <a:schemeClr val="bg1"/>
                </a:solidFill>
              </a:rPr>
              <a:t>Tillväxtagenda </a:t>
            </a:r>
            <a:br>
              <a:rPr lang="sv-SE" sz="8000" dirty="0">
                <a:solidFill>
                  <a:schemeClr val="bg1"/>
                </a:solidFill>
              </a:rPr>
            </a:br>
            <a:r>
              <a:rPr lang="sv-SE" sz="8000" dirty="0">
                <a:solidFill>
                  <a:schemeClr val="bg1"/>
                </a:solidFill>
              </a:rPr>
              <a:t>för svenskt kött</a:t>
            </a:r>
          </a:p>
        </p:txBody>
      </p:sp>
      <p:sp>
        <p:nvSpPr>
          <p:cNvPr id="6" name="Rectangle 5">
            <a:extLst>
              <a:ext uri="{FF2B5EF4-FFF2-40B4-BE49-F238E27FC236}">
                <a16:creationId xmlns:a16="http://schemas.microsoft.com/office/drawing/2014/main" id="{0EFCF1DB-835B-0CF1-C5D5-3E62A51C427F}"/>
              </a:ext>
            </a:extLst>
          </p:cNvPr>
          <p:cNvSpPr/>
          <p:nvPr/>
        </p:nvSpPr>
        <p:spPr>
          <a:xfrm>
            <a:off x="6656832" y="271607"/>
            <a:ext cx="5014000" cy="7622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FFFFFF"/>
                </a:solidFill>
                <a:effectLst/>
                <a:uLnTx/>
                <a:uFillTx/>
                <a:latin typeface="LM Sans Office" pitchFamily="2" charset="77"/>
                <a:ea typeface="+mn-ea"/>
                <a:cs typeface="+mn-cs"/>
              </a:rPr>
              <a:t>April 2026</a:t>
            </a:r>
          </a:p>
        </p:txBody>
      </p:sp>
      <p:pic>
        <p:nvPicPr>
          <p:cNvPr id="12" name="Picture 11">
            <a:extLst>
              <a:ext uri="{FF2B5EF4-FFF2-40B4-BE49-F238E27FC236}">
                <a16:creationId xmlns:a16="http://schemas.microsoft.com/office/drawing/2014/main" id="{C89CCC7E-607B-8C56-C1BC-3215632EAF3E}"/>
              </a:ext>
            </a:extLst>
          </p:cNvPr>
          <p:cNvPicPr>
            <a:picLocks noChangeAspect="1"/>
          </p:cNvPicPr>
          <p:nvPr/>
        </p:nvPicPr>
        <p:blipFill>
          <a:blip r:embed="rId3"/>
          <a:stretch>
            <a:fillRect/>
          </a:stretch>
        </p:blipFill>
        <p:spPr>
          <a:xfrm>
            <a:off x="6096000" y="3429000"/>
            <a:ext cx="0" cy="0"/>
          </a:xfrm>
          <a:prstGeom prst="rect">
            <a:avLst/>
          </a:prstGeom>
        </p:spPr>
      </p:pic>
      <p:pic>
        <p:nvPicPr>
          <p:cNvPr id="18" name="Picture 17">
            <a:extLst>
              <a:ext uri="{FF2B5EF4-FFF2-40B4-BE49-F238E27FC236}">
                <a16:creationId xmlns:a16="http://schemas.microsoft.com/office/drawing/2014/main" id="{73FFE171-D8CC-E97A-4A66-E4A0C6174735}"/>
              </a:ext>
            </a:extLst>
          </p:cNvPr>
          <p:cNvPicPr>
            <a:picLocks noChangeAspect="1"/>
          </p:cNvPicPr>
          <p:nvPr/>
        </p:nvPicPr>
        <p:blipFill>
          <a:blip r:embed="rId4"/>
          <a:stretch>
            <a:fillRect/>
          </a:stretch>
        </p:blipFill>
        <p:spPr>
          <a:xfrm>
            <a:off x="6096000" y="3429000"/>
            <a:ext cx="0" cy="0"/>
          </a:xfrm>
          <a:prstGeom prst="rect">
            <a:avLst/>
          </a:prstGeom>
        </p:spPr>
      </p:pic>
      <p:pic>
        <p:nvPicPr>
          <p:cNvPr id="20" name="Picture 19">
            <a:extLst>
              <a:ext uri="{FF2B5EF4-FFF2-40B4-BE49-F238E27FC236}">
                <a16:creationId xmlns:a16="http://schemas.microsoft.com/office/drawing/2014/main" id="{08246981-6C33-2D4D-8678-E9BDD4E936B1}"/>
              </a:ext>
            </a:extLst>
          </p:cNvPr>
          <p:cNvPicPr>
            <a:picLocks noChangeAspect="1"/>
          </p:cNvPicPr>
          <p:nvPr/>
        </p:nvPicPr>
        <p:blipFill>
          <a:blip r:embed="rId5"/>
          <a:stretch>
            <a:fillRect/>
          </a:stretch>
        </p:blipFill>
        <p:spPr>
          <a:xfrm>
            <a:off x="6096000" y="3429000"/>
            <a:ext cx="0" cy="0"/>
          </a:xfrm>
          <a:prstGeom prst="rect">
            <a:avLst/>
          </a:prstGeom>
        </p:spPr>
      </p:pic>
      <p:pic>
        <p:nvPicPr>
          <p:cNvPr id="22" name="Picture 21">
            <a:extLst>
              <a:ext uri="{FF2B5EF4-FFF2-40B4-BE49-F238E27FC236}">
                <a16:creationId xmlns:a16="http://schemas.microsoft.com/office/drawing/2014/main" id="{E0DE1517-4380-FA3C-233E-E6D74775DD26}"/>
              </a:ext>
            </a:extLst>
          </p:cNvPr>
          <p:cNvPicPr>
            <a:picLocks noChangeAspect="1"/>
          </p:cNvPicPr>
          <p:nvPr/>
        </p:nvPicPr>
        <p:blipFill>
          <a:blip r:embed="rId6"/>
          <a:stretch>
            <a:fillRect/>
          </a:stretch>
        </p:blipFill>
        <p:spPr>
          <a:xfrm>
            <a:off x="6096000" y="3429000"/>
            <a:ext cx="0" cy="0"/>
          </a:xfrm>
          <a:prstGeom prst="rect">
            <a:avLst/>
          </a:prstGeom>
        </p:spPr>
      </p:pic>
      <p:sp>
        <p:nvSpPr>
          <p:cNvPr id="25" name="Rectangle 24">
            <a:extLst>
              <a:ext uri="{FF2B5EF4-FFF2-40B4-BE49-F238E27FC236}">
                <a16:creationId xmlns:a16="http://schemas.microsoft.com/office/drawing/2014/main" id="{949EA43E-CD67-BBE5-0E07-405BA5C175C0}"/>
              </a:ext>
            </a:extLst>
          </p:cNvPr>
          <p:cNvSpPr/>
          <p:nvPr/>
        </p:nvSpPr>
        <p:spPr>
          <a:xfrm>
            <a:off x="-14830" y="7121344"/>
            <a:ext cx="12191999" cy="8106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FFFFFF"/>
              </a:solidFill>
              <a:effectLst/>
              <a:uLnTx/>
              <a:uFillTx/>
              <a:latin typeface="LM Sans Office" pitchFamily="2" charset="77"/>
              <a:ea typeface="+mn-ea"/>
              <a:cs typeface="+mn-cs"/>
            </a:endParaRPr>
          </a:p>
        </p:txBody>
      </p:sp>
      <p:pic>
        <p:nvPicPr>
          <p:cNvPr id="14" name="Picture 13">
            <a:extLst>
              <a:ext uri="{FF2B5EF4-FFF2-40B4-BE49-F238E27FC236}">
                <a16:creationId xmlns:a16="http://schemas.microsoft.com/office/drawing/2014/main" id="{505B30D5-49A0-9097-E4D3-9E2B71B6F00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3917" y="5965953"/>
            <a:ext cx="1666321" cy="938039"/>
          </a:xfrm>
          <a:prstGeom prst="rect">
            <a:avLst/>
          </a:prstGeom>
        </p:spPr>
      </p:pic>
      <p:pic>
        <p:nvPicPr>
          <p:cNvPr id="16" name="Picture 15">
            <a:extLst>
              <a:ext uri="{FF2B5EF4-FFF2-40B4-BE49-F238E27FC236}">
                <a16:creationId xmlns:a16="http://schemas.microsoft.com/office/drawing/2014/main" id="{47147412-FE75-210C-322B-3C067D5AABB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56832" y="6227905"/>
            <a:ext cx="1016639" cy="414135"/>
          </a:xfrm>
          <a:prstGeom prst="rect">
            <a:avLst/>
          </a:prstGeom>
        </p:spPr>
      </p:pic>
      <p:pic>
        <p:nvPicPr>
          <p:cNvPr id="28" name="Picture 27" descr="A black background with a black square&#10;&#10;AI-generated content may be incorrect.">
            <a:extLst>
              <a:ext uri="{FF2B5EF4-FFF2-40B4-BE49-F238E27FC236}">
                <a16:creationId xmlns:a16="http://schemas.microsoft.com/office/drawing/2014/main" id="{0876B13A-39CD-D6EA-E8FE-E1EEC880447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33626" y="6190495"/>
            <a:ext cx="1801289" cy="434879"/>
          </a:xfrm>
          <a:prstGeom prst="rect">
            <a:avLst/>
          </a:prstGeom>
        </p:spPr>
      </p:pic>
      <p:pic>
        <p:nvPicPr>
          <p:cNvPr id="31" name="Picture 30" descr="A black and white logo&#10;&#10;AI-generated content may be incorrect.">
            <a:extLst>
              <a:ext uri="{FF2B5EF4-FFF2-40B4-BE49-F238E27FC236}">
                <a16:creationId xmlns:a16="http://schemas.microsoft.com/office/drawing/2014/main" id="{1ECD8FFB-2956-447B-B049-404F0228B5E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01365" y="6256342"/>
            <a:ext cx="2142274" cy="385698"/>
          </a:xfrm>
          <a:prstGeom prst="rect">
            <a:avLst/>
          </a:prstGeom>
        </p:spPr>
      </p:pic>
    </p:spTree>
    <p:extLst>
      <p:ext uri="{BB962C8B-B14F-4D97-AF65-F5344CB8AC3E}">
        <p14:creationId xmlns:p14="http://schemas.microsoft.com/office/powerpoint/2010/main" val="251107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E7918F-4A91-6C58-3F29-B51633DEF3D6}"/>
              </a:ext>
            </a:extLst>
          </p:cNvPr>
          <p:cNvSpPr>
            <a:spLocks noGrp="1"/>
          </p:cNvSpPr>
          <p:nvPr>
            <p:ph type="title"/>
          </p:nvPr>
        </p:nvSpPr>
        <p:spPr/>
        <p:txBody>
          <a:bodyPr/>
          <a:lstStyle/>
          <a:p>
            <a:r>
              <a:rPr lang="sv-SE" dirty="0"/>
              <a:t>Om Tillväxtagendan</a:t>
            </a:r>
          </a:p>
        </p:txBody>
      </p:sp>
      <p:sp>
        <p:nvSpPr>
          <p:cNvPr id="3" name="Platshållare för innehåll 2">
            <a:extLst>
              <a:ext uri="{FF2B5EF4-FFF2-40B4-BE49-F238E27FC236}">
                <a16:creationId xmlns:a16="http://schemas.microsoft.com/office/drawing/2014/main" id="{2E91A599-29B9-80FA-BDA4-58FAFE5A7C0F}"/>
              </a:ext>
            </a:extLst>
          </p:cNvPr>
          <p:cNvSpPr>
            <a:spLocks noGrp="1"/>
          </p:cNvSpPr>
          <p:nvPr>
            <p:ph idx="1"/>
          </p:nvPr>
        </p:nvSpPr>
        <p:spPr>
          <a:xfrm>
            <a:off x="838200" y="1825624"/>
            <a:ext cx="5664200" cy="4788535"/>
          </a:xfrm>
        </p:spPr>
        <p:txBody>
          <a:bodyPr>
            <a:normAutofit/>
          </a:bodyPr>
          <a:lstStyle/>
          <a:p>
            <a:pPr marL="0" indent="0">
              <a:buNone/>
            </a:pPr>
            <a:r>
              <a:rPr lang="sv-SE" sz="1400" dirty="0"/>
              <a:t>Framtagen genom ett branschsamarbete under våren 2026 med syfte att samla värdekedjan kring en gemensam målbild, konkreta åtgärder och tydliga prioriteringar.</a:t>
            </a:r>
          </a:p>
          <a:p>
            <a:pPr marL="0" indent="0">
              <a:buNone/>
            </a:pPr>
            <a:endParaRPr lang="sv-SE" sz="1400" dirty="0"/>
          </a:p>
          <a:p>
            <a:pPr marL="0" indent="0">
              <a:spcAft>
                <a:spcPts val="1200"/>
              </a:spcAft>
              <a:buNone/>
            </a:pPr>
            <a:r>
              <a:rPr lang="sv-SE" sz="1400" b="1" dirty="0"/>
              <a:t>En kvalitativ intervjustudie med:</a:t>
            </a:r>
          </a:p>
          <a:p>
            <a:pPr>
              <a:spcBef>
                <a:spcPts val="400"/>
              </a:spcBef>
            </a:pPr>
            <a:r>
              <a:rPr lang="sv-SE" sz="1400" dirty="0"/>
              <a:t>Företagare</a:t>
            </a:r>
          </a:p>
          <a:p>
            <a:pPr>
              <a:spcBef>
                <a:spcPts val="400"/>
              </a:spcBef>
            </a:pPr>
            <a:r>
              <a:rPr lang="sv-SE" sz="1400" dirty="0"/>
              <a:t>Slakteri- och förädlingsföretag</a:t>
            </a:r>
          </a:p>
          <a:p>
            <a:pPr>
              <a:spcBef>
                <a:spcPts val="400"/>
              </a:spcBef>
            </a:pPr>
            <a:r>
              <a:rPr lang="sv-SE" sz="1400" dirty="0"/>
              <a:t>Handel och </a:t>
            </a:r>
            <a:r>
              <a:rPr lang="sv-SE" sz="1400" dirty="0" err="1"/>
              <a:t>Foodservice</a:t>
            </a:r>
            <a:endParaRPr lang="sv-SE" sz="1400" dirty="0"/>
          </a:p>
          <a:p>
            <a:pPr>
              <a:spcBef>
                <a:spcPts val="400"/>
              </a:spcBef>
            </a:pPr>
            <a:r>
              <a:rPr lang="sv-SE" sz="1400" dirty="0"/>
              <a:t>Rådgivning, akademi och forskningsfinansiärer</a:t>
            </a:r>
          </a:p>
          <a:p>
            <a:pPr>
              <a:spcBef>
                <a:spcPts val="400"/>
              </a:spcBef>
            </a:pPr>
            <a:r>
              <a:rPr lang="sv-SE" sz="1400" dirty="0"/>
              <a:t>Banker och datainfrastruktur</a:t>
            </a:r>
          </a:p>
          <a:p>
            <a:pPr marL="0" indent="0">
              <a:buNone/>
            </a:pPr>
            <a:endParaRPr lang="sv-SE" dirty="0"/>
          </a:p>
          <a:p>
            <a:endParaRPr lang="sv-SE" sz="1400" dirty="0"/>
          </a:p>
        </p:txBody>
      </p:sp>
      <p:sp>
        <p:nvSpPr>
          <p:cNvPr id="4" name="Platshållare för bildnummer 3">
            <a:extLst>
              <a:ext uri="{FF2B5EF4-FFF2-40B4-BE49-F238E27FC236}">
                <a16:creationId xmlns:a16="http://schemas.microsoft.com/office/drawing/2014/main" id="{9343AEC3-92E0-1F51-56B1-416D28E35C30}"/>
              </a:ext>
            </a:extLst>
          </p:cNvPr>
          <p:cNvSpPr>
            <a:spLocks noGrp="1"/>
          </p:cNvSpPr>
          <p:nvPr>
            <p:ph type="sldNum" sz="quarter" idx="12"/>
          </p:nvPr>
        </p:nvSpPr>
        <p:spPr/>
        <p:txBody>
          <a:bodyPr/>
          <a:lstStyle/>
          <a:p>
            <a:fld id="{B34DB669-0A23-431E-8E9D-26EF90D22569}" type="slidenum">
              <a:rPr lang="sv-SE" smtClean="0"/>
              <a:pPr/>
              <a:t>2</a:t>
            </a:fld>
            <a:endParaRPr lang="sv-SE"/>
          </a:p>
        </p:txBody>
      </p:sp>
      <p:pic>
        <p:nvPicPr>
          <p:cNvPr id="8" name="Picture 7" descr="A group of pigs in a pen&#10;&#10;AI-generated content may be incorrect.">
            <a:extLst>
              <a:ext uri="{FF2B5EF4-FFF2-40B4-BE49-F238E27FC236}">
                <a16:creationId xmlns:a16="http://schemas.microsoft.com/office/drawing/2014/main" id="{4CB10188-F202-7A0A-C36F-8A86666908D8}"/>
              </a:ext>
            </a:extLst>
          </p:cNvPr>
          <p:cNvPicPr>
            <a:picLocks noChangeAspect="1"/>
          </p:cNvPicPr>
          <p:nvPr/>
        </p:nvPicPr>
        <p:blipFill>
          <a:blip r:embed="rId3" cstate="print">
            <a:extLst>
              <a:ext uri="{28A0092B-C50C-407E-A947-70E740481C1C}">
                <a14:useLocalDpi xmlns:a14="http://schemas.microsoft.com/office/drawing/2010/main"/>
              </a:ext>
            </a:extLst>
          </a:blip>
          <a:srcRect b="-439"/>
          <a:stretch>
            <a:fillRect/>
          </a:stretch>
        </p:blipFill>
        <p:spPr>
          <a:xfrm>
            <a:off x="7099394" y="4762"/>
            <a:ext cx="5092606" cy="6908800"/>
          </a:xfrm>
          <a:prstGeom prst="rect">
            <a:avLst/>
          </a:prstGeom>
        </p:spPr>
      </p:pic>
      <p:sp>
        <p:nvSpPr>
          <p:cNvPr id="6" name="textruta 5">
            <a:extLst>
              <a:ext uri="{FF2B5EF4-FFF2-40B4-BE49-F238E27FC236}">
                <a16:creationId xmlns:a16="http://schemas.microsoft.com/office/drawing/2014/main" id="{1AFB1EBF-22E1-9798-6531-9A77E378898B}"/>
              </a:ext>
            </a:extLst>
          </p:cNvPr>
          <p:cNvSpPr txBox="1"/>
          <p:nvPr/>
        </p:nvSpPr>
        <p:spPr>
          <a:xfrm>
            <a:off x="838200" y="4958081"/>
            <a:ext cx="6094602" cy="2162130"/>
          </a:xfrm>
          <a:prstGeom prst="rect">
            <a:avLst/>
          </a:prstGeom>
          <a:noFill/>
        </p:spPr>
        <p:txBody>
          <a:bodyPr wrap="square">
            <a:spAutoFit/>
          </a:bodyPr>
          <a:lstStyle/>
          <a:p>
            <a:pPr marL="0" indent="0">
              <a:spcAft>
                <a:spcPts val="1200"/>
              </a:spcAft>
              <a:buNone/>
            </a:pPr>
            <a:r>
              <a:rPr lang="sv-SE" sz="1400" b="1" dirty="0">
                <a:latin typeface="LM Sans Office" pitchFamily="2" charset="77"/>
              </a:rPr>
              <a:t>Styrgrupp:</a:t>
            </a:r>
            <a:endParaRPr lang="sv-SE" sz="1400" dirty="0">
              <a:latin typeface="LM Sans Office" pitchFamily="2" charset="77"/>
            </a:endParaRPr>
          </a:p>
          <a:p>
            <a:pPr marL="285750" indent="-285750">
              <a:spcAft>
                <a:spcPts val="300"/>
              </a:spcAft>
              <a:buFont typeface="Arial" panose="020B0604020202020204" pitchFamily="34" charset="0"/>
              <a:buChar char="•"/>
            </a:pPr>
            <a:r>
              <a:rPr lang="sv-SE" sz="1400" dirty="0">
                <a:latin typeface="LM Sans Office" pitchFamily="2" charset="77"/>
              </a:rPr>
              <a:t>Magnus Därth, Kött- och Charkuteriföretagen</a:t>
            </a:r>
          </a:p>
          <a:p>
            <a:pPr marL="285750" indent="-285750">
              <a:spcAft>
                <a:spcPts val="300"/>
              </a:spcAft>
              <a:buFont typeface="Arial" panose="020B0604020202020204" pitchFamily="34" charset="0"/>
              <a:buChar char="•"/>
            </a:pPr>
            <a:r>
              <a:rPr lang="sv-SE" sz="1400" dirty="0">
                <a:latin typeface="LM Sans Office" pitchFamily="2" charset="77"/>
              </a:rPr>
              <a:t>Mikaela Johnsson, LRF</a:t>
            </a:r>
          </a:p>
          <a:p>
            <a:pPr marL="285750" indent="-285750">
              <a:spcAft>
                <a:spcPts val="300"/>
              </a:spcAft>
              <a:buFont typeface="Arial" panose="020B0604020202020204" pitchFamily="34" charset="0"/>
              <a:buChar char="•"/>
            </a:pPr>
            <a:r>
              <a:rPr lang="sv-SE" sz="1400" dirty="0">
                <a:latin typeface="LM Sans Office" pitchFamily="2" charset="77"/>
              </a:rPr>
              <a:t>Fredrik Sundblad, LRF Kött</a:t>
            </a:r>
          </a:p>
          <a:p>
            <a:pPr marL="285750" indent="-285750">
              <a:spcAft>
                <a:spcPts val="300"/>
              </a:spcAft>
              <a:buFont typeface="Arial" panose="020B0604020202020204" pitchFamily="34" charset="0"/>
              <a:buChar char="•"/>
            </a:pPr>
            <a:r>
              <a:rPr lang="sv-SE" sz="1400" dirty="0">
                <a:latin typeface="LM Sans Office" pitchFamily="2" charset="77"/>
              </a:rPr>
              <a:t>Isabel Moretti, Svenskt Kött</a:t>
            </a:r>
          </a:p>
          <a:p>
            <a:pPr marL="285750" indent="-285750">
              <a:spcAft>
                <a:spcPts val="300"/>
              </a:spcAft>
              <a:buFont typeface="Arial" panose="020B0604020202020204" pitchFamily="34" charset="0"/>
              <a:buChar char="•"/>
            </a:pPr>
            <a:r>
              <a:rPr lang="sv-SE" sz="1400" dirty="0">
                <a:latin typeface="LM Sans Office" pitchFamily="2" charset="77"/>
              </a:rPr>
              <a:t>Hans </a:t>
            </a:r>
            <a:r>
              <a:rPr lang="sv-SE" sz="1400" dirty="0" err="1">
                <a:latin typeface="LM Sans Office" pitchFamily="2" charset="77"/>
              </a:rPr>
              <a:t>Agné</a:t>
            </a:r>
            <a:r>
              <a:rPr lang="sv-SE" sz="1400" dirty="0">
                <a:latin typeface="LM Sans Office" pitchFamily="2" charset="77"/>
              </a:rPr>
              <a:t>, Svenska Köttföretagen</a:t>
            </a:r>
          </a:p>
          <a:p>
            <a:pPr marL="0" indent="0">
              <a:buNone/>
            </a:pPr>
            <a:endParaRPr lang="sv-SE" sz="1400" b="1" dirty="0"/>
          </a:p>
          <a:p>
            <a:pPr marL="285750" indent="-285750">
              <a:buFont typeface="Arial" panose="020B0604020202020204" pitchFamily="34" charset="0"/>
              <a:buChar char="•"/>
            </a:pPr>
            <a:endParaRPr lang="sv-SE" sz="1400" dirty="0"/>
          </a:p>
        </p:txBody>
      </p:sp>
    </p:spTree>
    <p:extLst>
      <p:ext uri="{BB962C8B-B14F-4D97-AF65-F5344CB8AC3E}">
        <p14:creationId xmlns:p14="http://schemas.microsoft.com/office/powerpoint/2010/main" val="279459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59CFD-5764-36E7-2F4A-362487735457}"/>
              </a:ext>
            </a:extLst>
          </p:cNvPr>
          <p:cNvSpPr>
            <a:spLocks noGrp="1"/>
          </p:cNvSpPr>
          <p:nvPr>
            <p:ph type="title"/>
          </p:nvPr>
        </p:nvSpPr>
        <p:spPr/>
        <p:txBody>
          <a:bodyPr/>
          <a:lstStyle/>
          <a:p>
            <a:r>
              <a:rPr lang="sv-SE" dirty="0"/>
              <a:t>Varför är kött viktigt?</a:t>
            </a:r>
          </a:p>
        </p:txBody>
      </p:sp>
      <p:sp>
        <p:nvSpPr>
          <p:cNvPr id="3" name="Slide Number Placeholder 2">
            <a:extLst>
              <a:ext uri="{FF2B5EF4-FFF2-40B4-BE49-F238E27FC236}">
                <a16:creationId xmlns:a16="http://schemas.microsoft.com/office/drawing/2014/main" id="{0B7B0259-1775-4704-A198-D46B32AD04FD}"/>
              </a:ext>
            </a:extLst>
          </p:cNvPr>
          <p:cNvSpPr>
            <a:spLocks noGrp="1"/>
          </p:cNvSpPr>
          <p:nvPr>
            <p:ph type="sldNum" sz="quarter" idx="12"/>
          </p:nvPr>
        </p:nvSpPr>
        <p:spPr/>
        <p:txBody>
          <a:bodyPr/>
          <a:lstStyle/>
          <a:p>
            <a:fld id="{0D82F364-8952-41CD-8A53-9C58B80FD0AE}" type="slidenum">
              <a:rPr lang="sv-SE" smtClean="0"/>
              <a:t>3</a:t>
            </a:fld>
            <a:endParaRPr lang="sv-SE"/>
          </a:p>
        </p:txBody>
      </p:sp>
      <p:sp>
        <p:nvSpPr>
          <p:cNvPr id="4" name="Rectangle 3">
            <a:extLst>
              <a:ext uri="{FF2B5EF4-FFF2-40B4-BE49-F238E27FC236}">
                <a16:creationId xmlns:a16="http://schemas.microsoft.com/office/drawing/2014/main" id="{7F60F35D-8573-F1BF-6DA9-550C0B174822}"/>
              </a:ext>
            </a:extLst>
          </p:cNvPr>
          <p:cNvSpPr/>
          <p:nvPr/>
        </p:nvSpPr>
        <p:spPr>
          <a:xfrm>
            <a:off x="980440" y="1690688"/>
            <a:ext cx="3249359" cy="4486275"/>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tIns="288000" rIns="216000" rtlCol="0" anchor="t" anchorCtr="0"/>
          <a:lstStyle/>
          <a:p>
            <a:pPr lvl="0" algn="ctr"/>
            <a:r>
              <a:rPr lang="sv-SE" sz="1600" b="1" dirty="0">
                <a:solidFill>
                  <a:schemeClr val="accent1"/>
                </a:solidFill>
                <a:latin typeface="LM Sans Office" pitchFamily="2" charset="77"/>
              </a:rPr>
              <a:t>LIVSMEDEL</a:t>
            </a:r>
            <a:endParaRPr lang="en-GB" sz="1600" b="1" dirty="0">
              <a:solidFill>
                <a:schemeClr val="accent1"/>
              </a:solidFill>
              <a:latin typeface="LM Sans Office" pitchFamily="2" charset="77"/>
            </a:endParaRPr>
          </a:p>
        </p:txBody>
      </p:sp>
      <p:sp>
        <p:nvSpPr>
          <p:cNvPr id="5" name="Rectangle 4">
            <a:extLst>
              <a:ext uri="{FF2B5EF4-FFF2-40B4-BE49-F238E27FC236}">
                <a16:creationId xmlns:a16="http://schemas.microsoft.com/office/drawing/2014/main" id="{C84250A2-73E9-6DFF-975E-D63A0E853B4A}"/>
              </a:ext>
            </a:extLst>
          </p:cNvPr>
          <p:cNvSpPr/>
          <p:nvPr/>
        </p:nvSpPr>
        <p:spPr>
          <a:xfrm>
            <a:off x="4473860" y="1690688"/>
            <a:ext cx="3249359" cy="4486275"/>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tIns="288000" rIns="216000" rtlCol="0" anchor="t" anchorCtr="0"/>
          <a:lstStyle/>
          <a:p>
            <a:pPr lvl="0" algn="ctr"/>
            <a:r>
              <a:rPr lang="sv-SE" sz="1600" b="1" dirty="0">
                <a:solidFill>
                  <a:schemeClr val="accent1"/>
                </a:solidFill>
                <a:latin typeface="LM Sans Office" pitchFamily="2" charset="77"/>
              </a:rPr>
              <a:t>UTVECKLING OCH BEREDSKAP</a:t>
            </a:r>
          </a:p>
        </p:txBody>
      </p:sp>
      <p:sp>
        <p:nvSpPr>
          <p:cNvPr id="6" name="Rectangle 5">
            <a:extLst>
              <a:ext uri="{FF2B5EF4-FFF2-40B4-BE49-F238E27FC236}">
                <a16:creationId xmlns:a16="http://schemas.microsoft.com/office/drawing/2014/main" id="{F4E30E81-65FE-293F-4B63-C23C1C96EF22}"/>
              </a:ext>
            </a:extLst>
          </p:cNvPr>
          <p:cNvSpPr/>
          <p:nvPr/>
        </p:nvSpPr>
        <p:spPr>
          <a:xfrm>
            <a:off x="7967281" y="1690688"/>
            <a:ext cx="3249359" cy="4486275"/>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tIns="288000" rIns="216000" rtlCol="0" anchor="t" anchorCtr="0"/>
          <a:lstStyle/>
          <a:p>
            <a:pPr lvl="0" algn="ctr"/>
            <a:r>
              <a:rPr lang="sv-SE" sz="1600" b="1" dirty="0">
                <a:solidFill>
                  <a:schemeClr val="accent1"/>
                </a:solidFill>
                <a:latin typeface="LM Sans Office" pitchFamily="2" charset="77"/>
              </a:rPr>
              <a:t>MILJÖ</a:t>
            </a:r>
            <a:endParaRPr lang="en-GB" sz="1600" b="1" dirty="0">
              <a:solidFill>
                <a:schemeClr val="accent1"/>
              </a:solidFill>
              <a:latin typeface="LM Sans Office" pitchFamily="2" charset="77"/>
            </a:endParaRPr>
          </a:p>
        </p:txBody>
      </p:sp>
      <p:sp>
        <p:nvSpPr>
          <p:cNvPr id="11" name="Rounded Rectangle 10">
            <a:extLst>
              <a:ext uri="{FF2B5EF4-FFF2-40B4-BE49-F238E27FC236}">
                <a16:creationId xmlns:a16="http://schemas.microsoft.com/office/drawing/2014/main" id="{A7CA1754-B6D6-F734-E79C-77B7E0746289}"/>
              </a:ext>
            </a:extLst>
          </p:cNvPr>
          <p:cNvSpPr/>
          <p:nvPr/>
        </p:nvSpPr>
        <p:spPr>
          <a:xfrm>
            <a:off x="1281136" y="2623012"/>
            <a:ext cx="2647965" cy="906917"/>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Kött och charkuterier är </a:t>
            </a:r>
            <a:br>
              <a:rPr lang="sv-SE" sz="1400" dirty="0">
                <a:latin typeface="LM Sans Office" pitchFamily="2" charset="77"/>
                <a:cs typeface="Helvetica" panose="020B0604020202020204" pitchFamily="34" charset="0"/>
              </a:rPr>
            </a:br>
            <a:r>
              <a:rPr lang="sv-SE" sz="1400" dirty="0">
                <a:latin typeface="LM Sans Office" pitchFamily="2" charset="77"/>
                <a:cs typeface="Helvetica" panose="020B0604020202020204" pitchFamily="34" charset="0"/>
              </a:rPr>
              <a:t>uppskattade livsmedel </a:t>
            </a:r>
            <a:endParaRPr lang="sv-SE" sz="1400" dirty="0">
              <a:latin typeface="LM Sans Office" pitchFamily="2" charset="77"/>
            </a:endParaRPr>
          </a:p>
        </p:txBody>
      </p:sp>
      <p:sp>
        <p:nvSpPr>
          <p:cNvPr id="13" name="Rounded Rectangle 10">
            <a:extLst>
              <a:ext uri="{FF2B5EF4-FFF2-40B4-BE49-F238E27FC236}">
                <a16:creationId xmlns:a16="http://schemas.microsoft.com/office/drawing/2014/main" id="{4C996793-B59C-6116-3F25-2697B34E8F3F}"/>
              </a:ext>
            </a:extLst>
          </p:cNvPr>
          <p:cNvSpPr/>
          <p:nvPr/>
        </p:nvSpPr>
        <p:spPr>
          <a:xfrm>
            <a:off x="1281135" y="3821726"/>
            <a:ext cx="2647965" cy="906917"/>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Näringsämnen:</a:t>
            </a:r>
            <a:br>
              <a:rPr lang="sv-SE" sz="1400" dirty="0">
                <a:latin typeface="LM Sans Office" pitchFamily="2" charset="77"/>
                <a:cs typeface="Helvetica" panose="020B0604020202020204" pitchFamily="34" charset="0"/>
              </a:rPr>
            </a:br>
            <a:r>
              <a:rPr lang="sv-SE" sz="1400" dirty="0">
                <a:latin typeface="LM Sans Office" pitchFamily="2" charset="77"/>
                <a:cs typeface="Helvetica" panose="020B0604020202020204" pitchFamily="34" charset="0"/>
              </a:rPr>
              <a:t>protein, järn, vitamin B12 </a:t>
            </a:r>
            <a:br>
              <a:rPr lang="sv-SE" sz="1400" dirty="0">
                <a:latin typeface="LM Sans Office" pitchFamily="2" charset="77"/>
                <a:cs typeface="Helvetica" panose="020B0604020202020204" pitchFamily="34" charset="0"/>
              </a:rPr>
            </a:br>
            <a:r>
              <a:rPr lang="sv-SE" sz="1400" dirty="0">
                <a:latin typeface="LM Sans Office" pitchFamily="2" charset="77"/>
                <a:cs typeface="Helvetica" panose="020B0604020202020204" pitchFamily="34" charset="0"/>
              </a:rPr>
              <a:t>och zink</a:t>
            </a:r>
          </a:p>
        </p:txBody>
      </p:sp>
      <p:sp>
        <p:nvSpPr>
          <p:cNvPr id="14" name="Rounded Rectangle 10">
            <a:extLst>
              <a:ext uri="{FF2B5EF4-FFF2-40B4-BE49-F238E27FC236}">
                <a16:creationId xmlns:a16="http://schemas.microsoft.com/office/drawing/2014/main" id="{D2774CA4-A990-60BB-04C1-B1563E808C59}"/>
              </a:ext>
            </a:extLst>
          </p:cNvPr>
          <p:cNvSpPr/>
          <p:nvPr/>
        </p:nvSpPr>
        <p:spPr>
          <a:xfrm>
            <a:off x="4772017" y="2623013"/>
            <a:ext cx="2647965" cy="664065"/>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Värdeskapande i hela livsmedelskedjan</a:t>
            </a:r>
          </a:p>
        </p:txBody>
      </p:sp>
      <p:sp>
        <p:nvSpPr>
          <p:cNvPr id="15" name="Rounded Rectangle 10">
            <a:extLst>
              <a:ext uri="{FF2B5EF4-FFF2-40B4-BE49-F238E27FC236}">
                <a16:creationId xmlns:a16="http://schemas.microsoft.com/office/drawing/2014/main" id="{5F24EC91-CC4C-7954-9C6F-4B90687DA975}"/>
              </a:ext>
            </a:extLst>
          </p:cNvPr>
          <p:cNvSpPr/>
          <p:nvPr/>
        </p:nvSpPr>
        <p:spPr>
          <a:xfrm>
            <a:off x="4772017" y="3509812"/>
            <a:ext cx="2647965" cy="664065"/>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Försörjningsförmåga i </a:t>
            </a:r>
            <a:br>
              <a:rPr lang="sv-SE" sz="1400" dirty="0">
                <a:latin typeface="LM Sans Office" pitchFamily="2" charset="77"/>
                <a:cs typeface="Helvetica" panose="020B0604020202020204" pitchFamily="34" charset="0"/>
              </a:rPr>
            </a:br>
            <a:r>
              <a:rPr lang="sv-SE" sz="1400" dirty="0">
                <a:latin typeface="LM Sans Office" pitchFamily="2" charset="77"/>
                <a:cs typeface="Helvetica" panose="020B0604020202020204" pitchFamily="34" charset="0"/>
              </a:rPr>
              <a:t>kris och krig</a:t>
            </a:r>
          </a:p>
        </p:txBody>
      </p:sp>
      <p:sp>
        <p:nvSpPr>
          <p:cNvPr id="16" name="Rounded Rectangle 10">
            <a:extLst>
              <a:ext uri="{FF2B5EF4-FFF2-40B4-BE49-F238E27FC236}">
                <a16:creationId xmlns:a16="http://schemas.microsoft.com/office/drawing/2014/main" id="{C8E76174-E5C6-E419-26EB-B6D1B2695540}"/>
              </a:ext>
            </a:extLst>
          </p:cNvPr>
          <p:cNvSpPr/>
          <p:nvPr/>
        </p:nvSpPr>
        <p:spPr>
          <a:xfrm>
            <a:off x="4772017" y="4396611"/>
            <a:ext cx="2647965" cy="664065"/>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Samspel mellan växtodling </a:t>
            </a:r>
            <a:br>
              <a:rPr lang="sv-SE" sz="1400" dirty="0">
                <a:latin typeface="LM Sans Office" pitchFamily="2" charset="77"/>
                <a:cs typeface="Helvetica" panose="020B0604020202020204" pitchFamily="34" charset="0"/>
              </a:rPr>
            </a:br>
            <a:r>
              <a:rPr lang="sv-SE" sz="1400" dirty="0">
                <a:latin typeface="LM Sans Office" pitchFamily="2" charset="77"/>
                <a:cs typeface="Helvetica" panose="020B0604020202020204" pitchFamily="34" charset="0"/>
              </a:rPr>
              <a:t>och djurhållning</a:t>
            </a:r>
          </a:p>
        </p:txBody>
      </p:sp>
      <p:sp>
        <p:nvSpPr>
          <p:cNvPr id="17" name="Rounded Rectangle 10">
            <a:extLst>
              <a:ext uri="{FF2B5EF4-FFF2-40B4-BE49-F238E27FC236}">
                <a16:creationId xmlns:a16="http://schemas.microsoft.com/office/drawing/2014/main" id="{5DE0C79E-1EEC-B287-5D04-E1BB55462DA7}"/>
              </a:ext>
            </a:extLst>
          </p:cNvPr>
          <p:cNvSpPr/>
          <p:nvPr/>
        </p:nvSpPr>
        <p:spPr>
          <a:xfrm>
            <a:off x="4772016" y="5283411"/>
            <a:ext cx="2647965" cy="664065"/>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Effektiv användning av jordbruksmark</a:t>
            </a:r>
          </a:p>
        </p:txBody>
      </p:sp>
      <p:sp>
        <p:nvSpPr>
          <p:cNvPr id="18" name="Rounded Rectangle 10">
            <a:extLst>
              <a:ext uri="{FF2B5EF4-FFF2-40B4-BE49-F238E27FC236}">
                <a16:creationId xmlns:a16="http://schemas.microsoft.com/office/drawing/2014/main" id="{96EBF959-35FD-7ABF-2EE3-FE96E67E9B2D}"/>
              </a:ext>
            </a:extLst>
          </p:cNvPr>
          <p:cNvSpPr/>
          <p:nvPr/>
        </p:nvSpPr>
        <p:spPr>
          <a:xfrm>
            <a:off x="8262899" y="2623013"/>
            <a:ext cx="2647965" cy="1144614"/>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Öppna landskap och biologisk mångfald främjas och bevaras</a:t>
            </a:r>
          </a:p>
        </p:txBody>
      </p:sp>
      <p:sp>
        <p:nvSpPr>
          <p:cNvPr id="19" name="Rounded Rectangle 10">
            <a:extLst>
              <a:ext uri="{FF2B5EF4-FFF2-40B4-BE49-F238E27FC236}">
                <a16:creationId xmlns:a16="http://schemas.microsoft.com/office/drawing/2014/main" id="{9264ACCC-9455-BC01-8D8C-1311F7F4244C}"/>
              </a:ext>
            </a:extLst>
          </p:cNvPr>
          <p:cNvSpPr/>
          <p:nvPr/>
        </p:nvSpPr>
        <p:spPr>
          <a:xfrm>
            <a:off x="8262899" y="4022698"/>
            <a:ext cx="2647965" cy="1924778"/>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Ett cirkulärt och effektivt  livsmedelssystem</a:t>
            </a:r>
            <a:endParaRPr lang="sv-SE" sz="1100" dirty="0">
              <a:latin typeface="LM Sans Office" pitchFamily="2" charset="77"/>
              <a:cs typeface="Helvetica" panose="020B0604020202020204" pitchFamily="34" charset="0"/>
            </a:endParaRPr>
          </a:p>
          <a:p>
            <a:pPr lvl="0" algn="ctr" defTabSz="533400">
              <a:lnSpc>
                <a:spcPct val="90000"/>
              </a:lnSpc>
              <a:spcBef>
                <a:spcPct val="0"/>
              </a:spcBef>
              <a:spcAft>
                <a:spcPct val="35000"/>
              </a:spcAft>
            </a:pPr>
            <a:r>
              <a:rPr lang="sv-SE" sz="1100" dirty="0">
                <a:latin typeface="LM Sans Office" pitchFamily="2" charset="77"/>
                <a:cs typeface="Helvetica" panose="020B0604020202020204" pitchFamily="34" charset="0"/>
              </a:rPr>
              <a:t>Gräs och vall omvandlas </a:t>
            </a:r>
            <a:br>
              <a:rPr lang="sv-SE" sz="1100" dirty="0">
                <a:latin typeface="LM Sans Office" pitchFamily="2" charset="77"/>
                <a:cs typeface="Helvetica" panose="020B0604020202020204" pitchFamily="34" charset="0"/>
              </a:rPr>
            </a:br>
            <a:r>
              <a:rPr lang="sv-SE" sz="1100" dirty="0">
                <a:latin typeface="LM Sans Office" pitchFamily="2" charset="77"/>
                <a:cs typeface="Helvetica" panose="020B0604020202020204" pitchFamily="34" charset="0"/>
              </a:rPr>
              <a:t>till livsmedel</a:t>
            </a:r>
          </a:p>
          <a:p>
            <a:pPr lvl="0" algn="ctr" defTabSz="533400">
              <a:lnSpc>
                <a:spcPct val="90000"/>
              </a:lnSpc>
              <a:spcBef>
                <a:spcPct val="0"/>
              </a:spcBef>
              <a:spcAft>
                <a:spcPct val="35000"/>
              </a:spcAft>
            </a:pPr>
            <a:r>
              <a:rPr lang="sv-SE" sz="1100" dirty="0">
                <a:latin typeface="LM Sans Office" pitchFamily="2" charset="77"/>
                <a:cs typeface="Helvetica" panose="020B0604020202020204" pitchFamily="34" charset="0"/>
              </a:rPr>
              <a:t>Råvaror och biprodukter som inte </a:t>
            </a:r>
            <a:br>
              <a:rPr lang="sv-SE" sz="1100" dirty="0">
                <a:latin typeface="LM Sans Office" pitchFamily="2" charset="77"/>
                <a:cs typeface="Helvetica" panose="020B0604020202020204" pitchFamily="34" charset="0"/>
              </a:rPr>
            </a:br>
            <a:r>
              <a:rPr lang="sv-SE" sz="1100" dirty="0">
                <a:latin typeface="LM Sans Office" pitchFamily="2" charset="77"/>
                <a:cs typeface="Helvetica" panose="020B0604020202020204" pitchFamily="34" charset="0"/>
              </a:rPr>
              <a:t>passar till mat kommer till nytta</a:t>
            </a:r>
          </a:p>
          <a:p>
            <a:pPr lvl="0" algn="ctr" defTabSz="533400">
              <a:lnSpc>
                <a:spcPct val="90000"/>
              </a:lnSpc>
              <a:spcBef>
                <a:spcPct val="0"/>
              </a:spcBef>
              <a:spcAft>
                <a:spcPct val="35000"/>
              </a:spcAft>
            </a:pPr>
            <a:r>
              <a:rPr lang="sv-SE" sz="1100" dirty="0">
                <a:latin typeface="LM Sans Office" pitchFamily="2" charset="77"/>
                <a:cs typeface="Helvetica" panose="020B0604020202020204" pitchFamily="34" charset="0"/>
              </a:rPr>
              <a:t>Förädling möjliggör ett </a:t>
            </a:r>
            <a:br>
              <a:rPr lang="sv-SE" sz="1100" dirty="0">
                <a:latin typeface="LM Sans Office" pitchFamily="2" charset="77"/>
                <a:cs typeface="Helvetica" panose="020B0604020202020204" pitchFamily="34" charset="0"/>
              </a:rPr>
            </a:br>
            <a:r>
              <a:rPr lang="sv-SE" sz="1100" dirty="0">
                <a:latin typeface="LM Sans Office" pitchFamily="2" charset="77"/>
                <a:cs typeface="Helvetica" panose="020B0604020202020204" pitchFamily="34" charset="0"/>
              </a:rPr>
              <a:t>minimerat matsvinn</a:t>
            </a:r>
          </a:p>
        </p:txBody>
      </p:sp>
      <p:pic>
        <p:nvPicPr>
          <p:cNvPr id="21" name="Graphic 20" descr="Fork and knife outline">
            <a:extLst>
              <a:ext uri="{FF2B5EF4-FFF2-40B4-BE49-F238E27FC236}">
                <a16:creationId xmlns:a16="http://schemas.microsoft.com/office/drawing/2014/main" id="{B130DAF5-9447-3942-F3D8-0668F9E985C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881424" y="-1305175"/>
            <a:ext cx="809291" cy="809291"/>
          </a:xfrm>
          <a:prstGeom prst="rect">
            <a:avLst/>
          </a:prstGeom>
        </p:spPr>
      </p:pic>
      <p:sp>
        <p:nvSpPr>
          <p:cNvPr id="7" name="Rounded Rectangle 10">
            <a:extLst>
              <a:ext uri="{FF2B5EF4-FFF2-40B4-BE49-F238E27FC236}">
                <a16:creationId xmlns:a16="http://schemas.microsoft.com/office/drawing/2014/main" id="{5D9A10F5-F070-7AF4-0402-D4ECBFBDDFCC}"/>
              </a:ext>
            </a:extLst>
          </p:cNvPr>
          <p:cNvSpPr/>
          <p:nvPr/>
        </p:nvSpPr>
        <p:spPr>
          <a:xfrm>
            <a:off x="1281135" y="5032348"/>
            <a:ext cx="2647965" cy="906917"/>
          </a:xfrm>
          <a:prstGeom prst="rect">
            <a:avLst/>
          </a:prstGeom>
          <a:ln>
            <a:noFill/>
          </a:ln>
        </p:spPr>
        <p:style>
          <a:lnRef idx="2">
            <a:schemeClr val="accent3">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nchor="ctr" anchorCtr="0"/>
          <a:lstStyle/>
          <a:p>
            <a:pPr lvl="0" algn="ctr" defTabSz="533400">
              <a:lnSpc>
                <a:spcPct val="90000"/>
              </a:lnSpc>
              <a:spcBef>
                <a:spcPct val="0"/>
              </a:spcBef>
              <a:spcAft>
                <a:spcPct val="35000"/>
              </a:spcAft>
            </a:pPr>
            <a:r>
              <a:rPr lang="sv-SE" sz="1400" dirty="0">
                <a:latin typeface="LM Sans Office" pitchFamily="2" charset="77"/>
                <a:cs typeface="Helvetica" panose="020B0604020202020204" pitchFamily="34" charset="0"/>
              </a:rPr>
              <a:t>Viktig del av svensk matkultur</a:t>
            </a:r>
          </a:p>
        </p:txBody>
      </p:sp>
    </p:spTree>
    <p:extLst>
      <p:ext uri="{BB962C8B-B14F-4D97-AF65-F5344CB8AC3E}">
        <p14:creationId xmlns:p14="http://schemas.microsoft.com/office/powerpoint/2010/main" val="2135069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FDF36-A767-CE08-F444-68B43EC859C6}"/>
            </a:ext>
          </a:extLst>
        </p:cNvPr>
        <p:cNvGrpSpPr/>
        <p:nvPr/>
      </p:nvGrpSpPr>
      <p:grpSpPr>
        <a:xfrm>
          <a:off x="0" y="0"/>
          <a:ext cx="0" cy="0"/>
          <a:chOff x="0" y="0"/>
          <a:chExt cx="0" cy="0"/>
        </a:xfrm>
      </p:grpSpPr>
      <p:pic>
        <p:nvPicPr>
          <p:cNvPr id="10" name="Picture 9" descr="A person standing in a field with a tractor&#10;&#10;AI-generated content may be incorrect.">
            <a:extLst>
              <a:ext uri="{FF2B5EF4-FFF2-40B4-BE49-F238E27FC236}">
                <a16:creationId xmlns:a16="http://schemas.microsoft.com/office/drawing/2014/main" id="{9F0A0FDE-FD38-033B-159C-0D0C3A33248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12192000" cy="6858000"/>
          </a:xfrm>
          <a:prstGeom prst="rect">
            <a:avLst/>
          </a:prstGeom>
        </p:spPr>
      </p:pic>
      <p:sp>
        <p:nvSpPr>
          <p:cNvPr id="2" name="Rubrik 1">
            <a:extLst>
              <a:ext uri="{FF2B5EF4-FFF2-40B4-BE49-F238E27FC236}">
                <a16:creationId xmlns:a16="http://schemas.microsoft.com/office/drawing/2014/main" id="{46E8DD26-AE38-6616-3ABB-C00E214E4BAD}"/>
              </a:ext>
            </a:extLst>
          </p:cNvPr>
          <p:cNvSpPr>
            <a:spLocks noGrp="1"/>
          </p:cNvSpPr>
          <p:nvPr>
            <p:ph type="title"/>
          </p:nvPr>
        </p:nvSpPr>
        <p:spPr>
          <a:xfrm>
            <a:off x="838200" y="681037"/>
            <a:ext cx="10515600" cy="1009651"/>
          </a:xfrm>
        </p:spPr>
        <p:txBody>
          <a:bodyPr>
            <a:normAutofit/>
          </a:bodyPr>
          <a:lstStyle/>
          <a:p>
            <a:r>
              <a:rPr lang="sv-SE" dirty="0"/>
              <a:t>Fakta om den svenska köttbranschen</a:t>
            </a:r>
          </a:p>
        </p:txBody>
      </p:sp>
      <p:sp>
        <p:nvSpPr>
          <p:cNvPr id="5" name="Platshållare för bildnummer 4">
            <a:extLst>
              <a:ext uri="{FF2B5EF4-FFF2-40B4-BE49-F238E27FC236}">
                <a16:creationId xmlns:a16="http://schemas.microsoft.com/office/drawing/2014/main" id="{E372C952-7BFE-9E3D-8CEE-9793680D82E9}"/>
              </a:ext>
            </a:extLst>
          </p:cNvPr>
          <p:cNvSpPr>
            <a:spLocks noGrp="1"/>
          </p:cNvSpPr>
          <p:nvPr>
            <p:ph type="sldNum" sz="quarter" idx="12"/>
          </p:nvPr>
        </p:nvSpPr>
        <p:spPr>
          <a:xfrm>
            <a:off x="8610600" y="6356350"/>
            <a:ext cx="2743200" cy="365125"/>
          </a:xfrm>
        </p:spPr>
        <p:txBody>
          <a:bodyPr/>
          <a:lstStyle/>
          <a:p>
            <a:fld id="{0D82F364-8952-41CD-8A53-9C58B80FD0AE}" type="slidenum">
              <a:rPr lang="sv-SE" smtClean="0"/>
              <a:pPr/>
              <a:t>4</a:t>
            </a:fld>
            <a:endParaRPr lang="sv-SE"/>
          </a:p>
        </p:txBody>
      </p:sp>
      <p:graphicFrame>
        <p:nvGraphicFramePr>
          <p:cNvPr id="3" name="Tabell 2">
            <a:extLst>
              <a:ext uri="{FF2B5EF4-FFF2-40B4-BE49-F238E27FC236}">
                <a16:creationId xmlns:a16="http://schemas.microsoft.com/office/drawing/2014/main" id="{4F487BF8-5530-95A5-A5D2-DDC595420EB8}"/>
              </a:ext>
            </a:extLst>
          </p:cNvPr>
          <p:cNvGraphicFramePr>
            <a:graphicFrameLocks noGrp="1"/>
          </p:cNvGraphicFramePr>
          <p:nvPr>
            <p:extLst>
              <p:ext uri="{D42A27DB-BD31-4B8C-83A1-F6EECF244321}">
                <p14:modId xmlns:p14="http://schemas.microsoft.com/office/powerpoint/2010/main" val="347398001"/>
              </p:ext>
            </p:extLst>
          </p:nvPr>
        </p:nvGraphicFramePr>
        <p:xfrm>
          <a:off x="952500" y="1690688"/>
          <a:ext cx="7772400" cy="3019916"/>
        </p:xfrm>
        <a:graphic>
          <a:graphicData uri="http://schemas.openxmlformats.org/drawingml/2006/table">
            <a:tbl>
              <a:tblPr firstRow="1" bandRow="1">
                <a:tableStyleId>{F5AB1C69-6EDB-4FF4-983F-18BD219EF322}</a:tableStyleId>
              </a:tblPr>
              <a:tblGrid>
                <a:gridCol w="3746500">
                  <a:extLst>
                    <a:ext uri="{9D8B030D-6E8A-4147-A177-3AD203B41FA5}">
                      <a16:colId xmlns:a16="http://schemas.microsoft.com/office/drawing/2014/main" val="2431739810"/>
                    </a:ext>
                  </a:extLst>
                </a:gridCol>
                <a:gridCol w="4025900">
                  <a:extLst>
                    <a:ext uri="{9D8B030D-6E8A-4147-A177-3AD203B41FA5}">
                      <a16:colId xmlns:a16="http://schemas.microsoft.com/office/drawing/2014/main" val="4210802871"/>
                    </a:ext>
                  </a:extLst>
                </a:gridCol>
              </a:tblGrid>
              <a:tr h="382126">
                <a:tc>
                  <a:txBody>
                    <a:bodyPr/>
                    <a:lstStyle/>
                    <a:p>
                      <a:r>
                        <a:rPr lang="sv-SE" sz="1200" b="0" i="0" kern="1200" dirty="0">
                          <a:solidFill>
                            <a:schemeClr val="tx1"/>
                          </a:solidFill>
                          <a:latin typeface="LM Sans Office" pitchFamily="2" charset="77"/>
                          <a:ea typeface="+mn-ea"/>
                          <a:cs typeface="+mn-cs"/>
                        </a:rPr>
                        <a:t>Produktionsvärde på gård:</a:t>
                      </a: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tc>
                  <a:txBody>
                    <a:bodyPr/>
                    <a:lstStyle/>
                    <a:p>
                      <a:r>
                        <a:rPr lang="sv-SE" sz="1200" b="0" i="0" kern="1200" dirty="0">
                          <a:solidFill>
                            <a:schemeClr val="tx1"/>
                          </a:solidFill>
                          <a:latin typeface="LM Sans Office" pitchFamily="2" charset="77"/>
                          <a:ea typeface="+mn-ea"/>
                          <a:cs typeface="+mn-cs"/>
                        </a:rPr>
                        <a:t>18 miljarder SEK för 2025</a:t>
                      </a: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extLst>
                  <a:ext uri="{0D108BD9-81ED-4DB2-BD59-A6C34878D82A}">
                    <a16:rowId xmlns:a16="http://schemas.microsoft.com/office/drawing/2014/main" val="1265364489"/>
                  </a:ext>
                </a:extLst>
              </a:tr>
              <a:tr h="370840">
                <a:tc>
                  <a:txBody>
                    <a:bodyPr/>
                    <a:lstStyle/>
                    <a:p>
                      <a:r>
                        <a:rPr lang="sv-SE" sz="1200" b="0" i="0" kern="1200" dirty="0">
                          <a:solidFill>
                            <a:schemeClr val="tx1"/>
                          </a:solidFill>
                          <a:latin typeface="LM Sans Office" pitchFamily="2" charset="77"/>
                          <a:ea typeface="+mn-ea"/>
                          <a:cs typeface="+mn-cs"/>
                        </a:rPr>
                        <a:t>Omsättning slakt- och förädlingsföretag:</a:t>
                      </a:r>
                    </a:p>
                    <a:p>
                      <a:r>
                        <a:rPr lang="sv-SE" sz="1000" b="0" i="0" kern="1200" dirty="0">
                          <a:solidFill>
                            <a:schemeClr val="tx1"/>
                          </a:solidFill>
                          <a:latin typeface="LM Sans Office" pitchFamily="2" charset="77"/>
                          <a:ea typeface="+mn-ea"/>
                          <a:cs typeface="+mn-cs"/>
                        </a:rPr>
                        <a:t>(KCF medlemsföretag)</a:t>
                      </a:r>
                    </a:p>
                    <a:p>
                      <a:endParaRPr lang="sv-SE" sz="1100" b="0" i="0" kern="1200" dirty="0">
                        <a:solidFill>
                          <a:schemeClr val="tx1"/>
                        </a:solidFill>
                        <a:latin typeface="LM Sans Office" pitchFamily="2" charset="77"/>
                        <a:ea typeface="+mn-ea"/>
                        <a:cs typeface="+mn-cs"/>
                      </a:endParaRP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latin typeface="LM Sans Office" pitchFamily="2" charset="77"/>
                          <a:ea typeface="+mn-ea"/>
                          <a:cs typeface="+mn-cs"/>
                        </a:rPr>
                        <a:t>37 miljarder SEK/år</a:t>
                      </a: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extLst>
                  <a:ext uri="{0D108BD9-81ED-4DB2-BD59-A6C34878D82A}">
                    <a16:rowId xmlns:a16="http://schemas.microsoft.com/office/drawing/2014/main" val="924815746"/>
                  </a:ext>
                </a:extLst>
              </a:tr>
              <a:tr h="370840">
                <a:tc>
                  <a:txBody>
                    <a:bodyPr/>
                    <a:lstStyle/>
                    <a:p>
                      <a:r>
                        <a:rPr lang="sv-SE" sz="1200" b="0" i="0" kern="1200" dirty="0">
                          <a:solidFill>
                            <a:schemeClr val="tx1"/>
                          </a:solidFill>
                          <a:latin typeface="LM Sans Office" pitchFamily="2" charset="77"/>
                          <a:ea typeface="+mn-ea"/>
                          <a:cs typeface="+mn-cs"/>
                        </a:rPr>
                        <a:t>Lantbruksföretag som levererar djur till slakt: </a:t>
                      </a: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latin typeface="LM Sans Office" pitchFamily="2" charset="77"/>
                          <a:ea typeface="+mn-ea"/>
                          <a:cs typeface="+mn-cs"/>
                        </a:rPr>
                        <a:t>22 400 (40% av alla lantbruksföretag) </a:t>
                      </a:r>
                    </a:p>
                    <a:p>
                      <a:pPr marL="285750" indent="-285750">
                        <a:lnSpc>
                          <a:spcPct val="120000"/>
                        </a:lnSpc>
                        <a:buFont typeface="Arial" panose="020B0604020202020204" pitchFamily="34" charset="0"/>
                        <a:buChar char="•"/>
                        <a:defRPr/>
                      </a:pPr>
                      <a:r>
                        <a:rPr lang="sv-SE" sz="1200" b="0" i="0" kern="1200" dirty="0">
                          <a:solidFill>
                            <a:schemeClr val="tx1"/>
                          </a:solidFill>
                          <a:latin typeface="LM Sans Office" pitchFamily="2" charset="77"/>
                          <a:ea typeface="+mn-ea"/>
                          <a:cs typeface="+mn-cs"/>
                        </a:rPr>
                        <a:t>Nötkreatur: 13 600 företag (135 000 ton kött) </a:t>
                      </a:r>
                    </a:p>
                    <a:p>
                      <a:pPr marL="285750" indent="-285750">
                        <a:lnSpc>
                          <a:spcPct val="120000"/>
                        </a:lnSpc>
                        <a:buFont typeface="Arial" panose="020B0604020202020204" pitchFamily="34" charset="0"/>
                        <a:buChar char="•"/>
                        <a:defRPr/>
                      </a:pPr>
                      <a:r>
                        <a:rPr lang="sv-SE" sz="1200" b="0" i="0" kern="1200" dirty="0">
                          <a:solidFill>
                            <a:schemeClr val="tx1"/>
                          </a:solidFill>
                          <a:latin typeface="LM Sans Office" pitchFamily="2" charset="77"/>
                          <a:ea typeface="+mn-ea"/>
                          <a:cs typeface="+mn-cs"/>
                        </a:rPr>
                        <a:t>Får: 7 800 företag (4 000 ton kött) </a:t>
                      </a:r>
                    </a:p>
                    <a:p>
                      <a:pPr marL="285750" indent="-285750">
                        <a:lnSpc>
                          <a:spcPct val="120000"/>
                        </a:lnSpc>
                        <a:buFont typeface="Arial" panose="020B0604020202020204" pitchFamily="34" charset="0"/>
                        <a:buChar char="•"/>
                        <a:defRPr/>
                      </a:pPr>
                      <a:r>
                        <a:rPr lang="sv-SE" sz="1200" b="0" i="0" kern="1200" dirty="0">
                          <a:solidFill>
                            <a:schemeClr val="tx1"/>
                          </a:solidFill>
                          <a:latin typeface="LM Sans Office" pitchFamily="2" charset="77"/>
                          <a:ea typeface="+mn-ea"/>
                          <a:cs typeface="+mn-cs"/>
                        </a:rPr>
                        <a:t>Gris: 1000 företag (245 000 ton kött)</a:t>
                      </a: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extLst>
                  <a:ext uri="{0D108BD9-81ED-4DB2-BD59-A6C34878D82A}">
                    <a16:rowId xmlns:a16="http://schemas.microsoft.com/office/drawing/2014/main" val="1214835862"/>
                  </a:ext>
                </a:extLst>
              </a:tr>
              <a:tr h="370840">
                <a:tc>
                  <a:txBody>
                    <a:bodyPr/>
                    <a:lstStyle/>
                    <a:p>
                      <a:r>
                        <a:rPr lang="sv-SE" sz="1200" b="0" i="0" kern="1200" dirty="0">
                          <a:solidFill>
                            <a:schemeClr val="tx1"/>
                          </a:solidFill>
                          <a:latin typeface="LM Sans Office" pitchFamily="2" charset="77"/>
                          <a:ea typeface="+mn-ea"/>
                          <a:cs typeface="+mn-cs"/>
                        </a:rPr>
                        <a:t>Jordbruksmark direkt kopplad till djurproduktion: </a:t>
                      </a: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latin typeface="LM Sans Office" pitchFamily="2" charset="77"/>
                          <a:ea typeface="+mn-ea"/>
                          <a:cs typeface="+mn-cs"/>
                        </a:rPr>
                        <a:t>2,1 miljoner hektar (70 % av jordbruksmarken)</a:t>
                      </a:r>
                    </a:p>
                    <a:p>
                      <a:pPr marL="171450" indent="-171450">
                        <a:lnSpc>
                          <a:spcPct val="120000"/>
                        </a:lnSpc>
                        <a:buFont typeface="Arial" panose="020B0604020202020204" pitchFamily="34" charset="0"/>
                        <a:buChar char="•"/>
                        <a:defRPr/>
                      </a:pPr>
                      <a:r>
                        <a:rPr lang="sv-SE" sz="1200" b="0" i="0" kern="1200" dirty="0">
                          <a:solidFill>
                            <a:schemeClr val="tx1"/>
                          </a:solidFill>
                          <a:latin typeface="LM Sans Office" pitchFamily="2" charset="77"/>
                          <a:ea typeface="+mn-ea"/>
                          <a:cs typeface="+mn-cs"/>
                        </a:rPr>
                        <a:t>1 miljon hektar vall</a:t>
                      </a:r>
                    </a:p>
                    <a:p>
                      <a:pPr marL="171450" indent="-171450">
                        <a:lnSpc>
                          <a:spcPct val="120000"/>
                        </a:lnSpc>
                        <a:buFont typeface="Arial" panose="020B0604020202020204" pitchFamily="34" charset="0"/>
                        <a:buChar char="•"/>
                        <a:defRPr/>
                      </a:pPr>
                      <a:r>
                        <a:rPr lang="sv-SE" sz="1200" b="0" i="0" kern="1200" dirty="0">
                          <a:solidFill>
                            <a:schemeClr val="tx1"/>
                          </a:solidFill>
                          <a:latin typeface="LM Sans Office" pitchFamily="2" charset="77"/>
                          <a:ea typeface="+mn-ea"/>
                          <a:cs typeface="+mn-cs"/>
                        </a:rPr>
                        <a:t>450 000 hektar naturbetesmark</a:t>
                      </a: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extLst>
                  <a:ext uri="{0D108BD9-81ED-4DB2-BD59-A6C34878D82A}">
                    <a16:rowId xmlns:a16="http://schemas.microsoft.com/office/drawing/2014/main" val="21208694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latin typeface="LM Sans Office" pitchFamily="2" charset="77"/>
                          <a:ea typeface="+mn-ea"/>
                          <a:cs typeface="+mn-cs"/>
                        </a:rPr>
                        <a:t>Andel av spannmålsarealen som används till djurfoder: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000" b="0" i="0" kern="1200" dirty="0">
                        <a:solidFill>
                          <a:schemeClr val="tx1"/>
                        </a:solidFill>
                        <a:latin typeface="LM Sans Office" pitchFamily="2" charset="77"/>
                        <a:ea typeface="+mn-ea"/>
                        <a:cs typeface="+mn-cs"/>
                      </a:endParaRP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tc>
                  <a:txBody>
                    <a:bodyPr/>
                    <a:lstStyle/>
                    <a:p>
                      <a:r>
                        <a:rPr lang="sv-SE" sz="1200" b="0" i="0" kern="1200" dirty="0">
                          <a:solidFill>
                            <a:schemeClr val="tx1"/>
                          </a:solidFill>
                          <a:latin typeface="LM Sans Office" pitchFamily="2" charset="77"/>
                          <a:ea typeface="+mn-ea"/>
                          <a:cs typeface="+mn-cs"/>
                        </a:rPr>
                        <a:t>650 000–700 000 ha (ca 65 % av total spannmålsskörd)</a:t>
                      </a:r>
                    </a:p>
                  </a:txBody>
                  <a:tcPr>
                    <a:lnL w="12700" cap="flat" cmpd="sng" algn="ctr">
                      <a:solidFill>
                        <a:schemeClr val="accent4">
                          <a:lumMod val="40000"/>
                          <a:lumOff val="60000"/>
                        </a:schemeClr>
                      </a:solidFill>
                      <a:prstDash val="solid"/>
                      <a:round/>
                      <a:headEnd type="none" w="med" len="med"/>
                      <a:tailEnd type="none" w="med" len="med"/>
                    </a:lnL>
                    <a:lnR w="12700" cap="flat" cmpd="sng" algn="ctr">
                      <a:solidFill>
                        <a:schemeClr val="accent4">
                          <a:lumMod val="40000"/>
                          <a:lumOff val="60000"/>
                        </a:schemeClr>
                      </a:solidFill>
                      <a:prstDash val="solid"/>
                      <a:round/>
                      <a:headEnd type="none" w="med" len="med"/>
                      <a:tailEnd type="none" w="med" len="med"/>
                    </a:lnR>
                    <a:lnT w="12700" cap="flat" cmpd="sng" algn="ctr">
                      <a:solidFill>
                        <a:schemeClr val="accent4">
                          <a:lumMod val="40000"/>
                          <a:lumOff val="60000"/>
                        </a:schemeClr>
                      </a:solidFill>
                      <a:prstDash val="solid"/>
                      <a:round/>
                      <a:headEnd type="none" w="med" len="med"/>
                      <a:tailEnd type="none" w="med" len="med"/>
                    </a:lnT>
                    <a:lnB w="12700" cap="flat" cmpd="sng" algn="ctr">
                      <a:solidFill>
                        <a:schemeClr val="accent4">
                          <a:lumMod val="40000"/>
                          <a:lumOff val="60000"/>
                        </a:schemeClr>
                      </a:solidFill>
                      <a:prstDash val="solid"/>
                      <a:round/>
                      <a:headEnd type="none" w="med" len="med"/>
                      <a:tailEnd type="none" w="med" len="med"/>
                    </a:lnB>
                    <a:solidFill>
                      <a:schemeClr val="bg1">
                        <a:alpha val="56274"/>
                      </a:schemeClr>
                    </a:solidFill>
                  </a:tcPr>
                </a:tc>
                <a:extLst>
                  <a:ext uri="{0D108BD9-81ED-4DB2-BD59-A6C34878D82A}">
                    <a16:rowId xmlns:a16="http://schemas.microsoft.com/office/drawing/2014/main" val="1203992313"/>
                  </a:ext>
                </a:extLst>
              </a:tr>
            </a:tbl>
          </a:graphicData>
        </a:graphic>
      </p:graphicFrame>
    </p:spTree>
    <p:extLst>
      <p:ext uri="{BB962C8B-B14F-4D97-AF65-F5344CB8AC3E}">
        <p14:creationId xmlns:p14="http://schemas.microsoft.com/office/powerpoint/2010/main" val="165322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FCB7CBCC-8801-2803-F051-6E9C96290C9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8E46D3A-F2EE-7E32-F217-806B78CFE254}"/>
              </a:ext>
            </a:extLst>
          </p:cNvPr>
          <p:cNvSpPr>
            <a:spLocks noGrp="1"/>
          </p:cNvSpPr>
          <p:nvPr>
            <p:ph type="title"/>
          </p:nvPr>
        </p:nvSpPr>
        <p:spPr/>
        <p:txBody>
          <a:bodyPr>
            <a:normAutofit/>
          </a:bodyPr>
          <a:lstStyle/>
          <a:p>
            <a:r>
              <a:rPr lang="sv-SE" dirty="0"/>
              <a:t>Samhällets förväntan på näringen</a:t>
            </a:r>
          </a:p>
        </p:txBody>
      </p:sp>
      <p:sp>
        <p:nvSpPr>
          <p:cNvPr id="12" name="Content Placeholder 11">
            <a:extLst>
              <a:ext uri="{FF2B5EF4-FFF2-40B4-BE49-F238E27FC236}">
                <a16:creationId xmlns:a16="http://schemas.microsoft.com/office/drawing/2014/main" id="{0E8B88C0-5FC4-2301-D0D1-D4B195AE320A}"/>
              </a:ext>
            </a:extLst>
          </p:cNvPr>
          <p:cNvSpPr>
            <a:spLocks noGrp="1"/>
          </p:cNvSpPr>
          <p:nvPr>
            <p:ph sz="half" idx="1"/>
          </p:nvPr>
        </p:nvSpPr>
        <p:spPr/>
        <p:txBody>
          <a:bodyPr/>
          <a:lstStyle/>
          <a:p>
            <a:pPr marL="0" indent="0">
              <a:buNone/>
            </a:pPr>
            <a:r>
              <a:rPr lang="sv-SE" b="1" dirty="0">
                <a:solidFill>
                  <a:schemeClr val="accent1"/>
                </a:solidFill>
              </a:rPr>
              <a:t>JORDBRUKSVERKETS FÖRESLAGNA MÅL</a:t>
            </a:r>
          </a:p>
          <a:p>
            <a:pPr marL="0" indent="0">
              <a:buNone/>
            </a:pPr>
            <a:r>
              <a:rPr lang="sv-SE" sz="1600" dirty="0"/>
              <a:t>Jordbruksverket har på uppdrag av regeringen omsatt ambitionerna i Livsmedelsstrategin i siffersatta volymmål uttryckt som självförsörjningsgrad</a:t>
            </a:r>
            <a:br>
              <a:rPr lang="sv-SE" sz="1600" dirty="0"/>
            </a:br>
            <a:endParaRPr lang="sv-SE" sz="1600" dirty="0"/>
          </a:p>
          <a:p>
            <a:pPr marL="0" indent="0">
              <a:buNone/>
            </a:pPr>
            <a:endParaRPr lang="sv-SE" sz="1600" dirty="0"/>
          </a:p>
          <a:p>
            <a:pPr marL="0" indent="0">
              <a:buNone/>
            </a:pPr>
            <a:endParaRPr lang="sv-SE" sz="1600" dirty="0"/>
          </a:p>
          <a:p>
            <a:pPr marL="0" indent="0">
              <a:buNone/>
            </a:pPr>
            <a:endParaRPr lang="sv-SE" sz="1600" dirty="0"/>
          </a:p>
          <a:p>
            <a:pPr marL="0" indent="0">
              <a:buNone/>
            </a:pPr>
            <a:endParaRPr lang="sv-SE" sz="1600" dirty="0"/>
          </a:p>
          <a:p>
            <a:pPr marL="0" indent="0">
              <a:buNone/>
            </a:pPr>
            <a:r>
              <a:rPr lang="sv-SE" sz="1200" dirty="0"/>
              <a:t>I beräkningen har antagits en produktivitetsökning motsvarande 5 procent över hela perioden till 2035.</a:t>
            </a:r>
          </a:p>
          <a:p>
            <a:pPr marL="0" indent="0">
              <a:buNone/>
            </a:pPr>
            <a:endParaRPr lang="sv-SE" dirty="0"/>
          </a:p>
          <a:p>
            <a:endParaRPr lang="sv-SE" dirty="0"/>
          </a:p>
        </p:txBody>
      </p:sp>
      <p:sp>
        <p:nvSpPr>
          <p:cNvPr id="13" name="Content Placeholder 12">
            <a:extLst>
              <a:ext uri="{FF2B5EF4-FFF2-40B4-BE49-F238E27FC236}">
                <a16:creationId xmlns:a16="http://schemas.microsoft.com/office/drawing/2014/main" id="{114FAE34-B867-933C-356E-3C2BE417B742}"/>
              </a:ext>
            </a:extLst>
          </p:cNvPr>
          <p:cNvSpPr>
            <a:spLocks noGrp="1"/>
          </p:cNvSpPr>
          <p:nvPr>
            <p:ph sz="half" idx="2"/>
          </p:nvPr>
        </p:nvSpPr>
        <p:spPr/>
        <p:txBody>
          <a:bodyPr/>
          <a:lstStyle/>
          <a:p>
            <a:pPr marL="0" indent="0">
              <a:buNone/>
            </a:pPr>
            <a:r>
              <a:rPr lang="sv-SE" sz="1600" b="1" dirty="0">
                <a:solidFill>
                  <a:schemeClr val="accent1"/>
                </a:solidFill>
              </a:rPr>
              <a:t>Målen innebär ökning av antal stallplatser per djur:</a:t>
            </a:r>
          </a:p>
          <a:p>
            <a:pPr marL="0" indent="0">
              <a:buNone/>
            </a:pPr>
            <a:endParaRPr lang="sv-SE" sz="1600" dirty="0"/>
          </a:p>
          <a:p>
            <a:pPr marL="0" indent="0">
              <a:buNone/>
            </a:pPr>
            <a:br>
              <a:rPr lang="sv-SE" sz="1600" dirty="0"/>
            </a:br>
            <a:br>
              <a:rPr lang="sv-SE" sz="1600" dirty="0"/>
            </a:br>
            <a:endParaRPr lang="sv-SE" sz="1600" dirty="0"/>
          </a:p>
          <a:p>
            <a:pPr marL="0" indent="0">
              <a:buNone/>
            </a:pPr>
            <a:endParaRPr lang="sv-SE" sz="1600" dirty="0"/>
          </a:p>
          <a:p>
            <a:pPr marL="0" indent="0">
              <a:buNone/>
            </a:pPr>
            <a:endParaRPr lang="sv-SE" sz="1600" dirty="0"/>
          </a:p>
          <a:p>
            <a:pPr marL="0" indent="0">
              <a:buNone/>
            </a:pPr>
            <a:endParaRPr lang="sv-SE" dirty="0"/>
          </a:p>
        </p:txBody>
      </p:sp>
      <p:sp>
        <p:nvSpPr>
          <p:cNvPr id="5" name="Platshållare för bildnummer 4">
            <a:extLst>
              <a:ext uri="{FF2B5EF4-FFF2-40B4-BE49-F238E27FC236}">
                <a16:creationId xmlns:a16="http://schemas.microsoft.com/office/drawing/2014/main" id="{12B767C5-F760-FE8A-AF00-0B3C2263E7BC}"/>
              </a:ext>
            </a:extLst>
          </p:cNvPr>
          <p:cNvSpPr>
            <a:spLocks noGrp="1"/>
          </p:cNvSpPr>
          <p:nvPr>
            <p:ph type="sldNum" sz="quarter" idx="12"/>
          </p:nvPr>
        </p:nvSpPr>
        <p:spPr/>
        <p:txBody>
          <a:bodyPr/>
          <a:lstStyle/>
          <a:p>
            <a:fld id="{0D82F364-8952-41CD-8A53-9C58B80FD0AE}" type="slidenum">
              <a:rPr lang="sv-SE" smtClean="0"/>
              <a:pPr/>
              <a:t>5</a:t>
            </a:fld>
            <a:endParaRPr lang="sv-SE"/>
          </a:p>
        </p:txBody>
      </p:sp>
      <p:graphicFrame>
        <p:nvGraphicFramePr>
          <p:cNvPr id="14" name="Table 13">
            <a:extLst>
              <a:ext uri="{FF2B5EF4-FFF2-40B4-BE49-F238E27FC236}">
                <a16:creationId xmlns:a16="http://schemas.microsoft.com/office/drawing/2014/main" id="{16FC452D-2E86-CC4E-9680-5D8EFA98531A}"/>
              </a:ext>
            </a:extLst>
          </p:cNvPr>
          <p:cNvGraphicFramePr>
            <a:graphicFrameLocks noGrp="1"/>
          </p:cNvGraphicFramePr>
          <p:nvPr>
            <p:extLst>
              <p:ext uri="{D42A27DB-BD31-4B8C-83A1-F6EECF244321}">
                <p14:modId xmlns:p14="http://schemas.microsoft.com/office/powerpoint/2010/main" val="758366307"/>
              </p:ext>
            </p:extLst>
          </p:nvPr>
        </p:nvGraphicFramePr>
        <p:xfrm>
          <a:off x="895406" y="3311132"/>
          <a:ext cx="4972048" cy="1341120"/>
        </p:xfrm>
        <a:graphic>
          <a:graphicData uri="http://schemas.openxmlformats.org/drawingml/2006/table">
            <a:tbl>
              <a:tblPr firstRow="1" bandRow="1">
                <a:tableStyleId>{5C22544A-7EE6-4342-B048-85BDC9FD1C3A}</a:tableStyleId>
              </a:tblPr>
              <a:tblGrid>
                <a:gridCol w="1243012">
                  <a:extLst>
                    <a:ext uri="{9D8B030D-6E8A-4147-A177-3AD203B41FA5}">
                      <a16:colId xmlns:a16="http://schemas.microsoft.com/office/drawing/2014/main" val="1362878869"/>
                    </a:ext>
                  </a:extLst>
                </a:gridCol>
                <a:gridCol w="1243012">
                  <a:extLst>
                    <a:ext uri="{9D8B030D-6E8A-4147-A177-3AD203B41FA5}">
                      <a16:colId xmlns:a16="http://schemas.microsoft.com/office/drawing/2014/main" val="2747859978"/>
                    </a:ext>
                  </a:extLst>
                </a:gridCol>
                <a:gridCol w="1243012">
                  <a:extLst>
                    <a:ext uri="{9D8B030D-6E8A-4147-A177-3AD203B41FA5}">
                      <a16:colId xmlns:a16="http://schemas.microsoft.com/office/drawing/2014/main" val="1242284562"/>
                    </a:ext>
                  </a:extLst>
                </a:gridCol>
                <a:gridCol w="1243012">
                  <a:extLst>
                    <a:ext uri="{9D8B030D-6E8A-4147-A177-3AD203B41FA5}">
                      <a16:colId xmlns:a16="http://schemas.microsoft.com/office/drawing/2014/main" val="3121353352"/>
                    </a:ext>
                  </a:extLst>
                </a:gridCol>
              </a:tblGrid>
              <a:tr h="261905">
                <a:tc>
                  <a:txBody>
                    <a:bodyPr/>
                    <a:lstStyle/>
                    <a:p>
                      <a:r>
                        <a:rPr lang="sv-SE" sz="1600" b="1" i="0" dirty="0">
                          <a:solidFill>
                            <a:schemeClr val="accent1"/>
                          </a:solidFill>
                          <a:latin typeface="LM Sans Office" pitchFamily="2" charset="77"/>
                        </a:rPr>
                        <a:t>Djurslag</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1" i="0" dirty="0">
                          <a:solidFill>
                            <a:schemeClr val="accent1"/>
                          </a:solidFill>
                          <a:latin typeface="LM Sans Office" pitchFamily="2" charset="77"/>
                        </a:rPr>
                        <a:t>Nuläge</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1" i="0" dirty="0">
                          <a:solidFill>
                            <a:schemeClr val="accent1"/>
                          </a:solidFill>
                          <a:latin typeface="LM Sans Office" pitchFamily="2" charset="77"/>
                        </a:rPr>
                        <a:t>2030</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1" i="0" dirty="0">
                          <a:solidFill>
                            <a:schemeClr val="accent1"/>
                          </a:solidFill>
                          <a:latin typeface="LM Sans Office" pitchFamily="2" charset="77"/>
                        </a:rPr>
                        <a:t>2035</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extLst>
                  <a:ext uri="{0D108BD9-81ED-4DB2-BD59-A6C34878D82A}">
                    <a16:rowId xmlns:a16="http://schemas.microsoft.com/office/drawing/2014/main" val="369999828"/>
                  </a:ext>
                </a:extLst>
              </a:tr>
              <a:tr h="261905">
                <a:tc>
                  <a:txBody>
                    <a:bodyPr/>
                    <a:lstStyle/>
                    <a:p>
                      <a:r>
                        <a:rPr lang="sv-SE" sz="1600" b="0" i="0" dirty="0">
                          <a:solidFill>
                            <a:schemeClr val="accent1"/>
                          </a:solidFill>
                          <a:latin typeface="LM Sans Office" pitchFamily="2" charset="77"/>
                        </a:rPr>
                        <a:t>Gris</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81 %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90 %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95 %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extLst>
                  <a:ext uri="{0D108BD9-81ED-4DB2-BD59-A6C34878D82A}">
                    <a16:rowId xmlns:a16="http://schemas.microsoft.com/office/drawing/2014/main" val="2596573592"/>
                  </a:ext>
                </a:extLst>
              </a:tr>
              <a:tr h="261905">
                <a:tc>
                  <a:txBody>
                    <a:bodyPr/>
                    <a:lstStyle/>
                    <a:p>
                      <a:r>
                        <a:rPr lang="sv-SE" sz="1600" b="0" i="0" dirty="0">
                          <a:solidFill>
                            <a:schemeClr val="accent1"/>
                          </a:solidFill>
                          <a:latin typeface="LM Sans Office" pitchFamily="2" charset="77"/>
                        </a:rPr>
                        <a:t>Nöt</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54 %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62 %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65 %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extLst>
                  <a:ext uri="{0D108BD9-81ED-4DB2-BD59-A6C34878D82A}">
                    <a16:rowId xmlns:a16="http://schemas.microsoft.com/office/drawing/2014/main" val="2634556561"/>
                  </a:ext>
                </a:extLst>
              </a:tr>
              <a:tr h="261905">
                <a:tc>
                  <a:txBody>
                    <a:bodyPr/>
                    <a:lstStyle/>
                    <a:p>
                      <a:r>
                        <a:rPr lang="sv-SE" sz="1600" b="0" i="0" dirty="0">
                          <a:solidFill>
                            <a:schemeClr val="accent1"/>
                          </a:solidFill>
                          <a:latin typeface="LM Sans Office" pitchFamily="2" charset="77"/>
                        </a:rPr>
                        <a:t>Lamm</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25 %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30 %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tc>
                  <a:txBody>
                    <a:bodyPr/>
                    <a:lstStyle/>
                    <a:p>
                      <a:pPr algn="r"/>
                      <a:r>
                        <a:rPr lang="sv-SE" sz="1600" b="0" i="0" dirty="0">
                          <a:solidFill>
                            <a:schemeClr val="accent1"/>
                          </a:solidFill>
                          <a:latin typeface="LM Sans Office" pitchFamily="2" charset="77"/>
                        </a:rPr>
                        <a:t>35 %</a:t>
                      </a:r>
                    </a:p>
                  </a:txBody>
                  <a:tcPr>
                    <a:lnL w="12700" cap="flat" cmpd="sng" algn="ctr">
                      <a:solidFill>
                        <a:schemeClr val="accent4">
                          <a:lumMod val="20000"/>
                          <a:lumOff val="80000"/>
                        </a:schemeClr>
                      </a:solidFill>
                      <a:prstDash val="solid"/>
                      <a:round/>
                      <a:headEnd type="none" w="med" len="med"/>
                      <a:tailEnd type="none" w="med" len="med"/>
                    </a:lnL>
                    <a:lnR w="12700" cap="flat" cmpd="sng" algn="ctr">
                      <a:solidFill>
                        <a:schemeClr val="accent4">
                          <a:lumMod val="20000"/>
                          <a:lumOff val="80000"/>
                        </a:schemeClr>
                      </a:solidFill>
                      <a:prstDash val="solid"/>
                      <a:round/>
                      <a:headEnd type="none" w="med" len="med"/>
                      <a:tailEnd type="none" w="med" len="med"/>
                    </a:lnR>
                    <a:lnT w="12700" cap="flat" cmpd="sng" algn="ctr">
                      <a:solidFill>
                        <a:schemeClr val="accent4">
                          <a:lumMod val="20000"/>
                          <a:lumOff val="80000"/>
                        </a:schemeClr>
                      </a:solidFill>
                      <a:prstDash val="solid"/>
                      <a:round/>
                      <a:headEnd type="none" w="med" len="med"/>
                      <a:tailEnd type="none" w="med" len="med"/>
                    </a:lnT>
                    <a:lnB w="12700" cap="flat" cmpd="sng" algn="ctr">
                      <a:solidFill>
                        <a:schemeClr val="accent4">
                          <a:lumMod val="20000"/>
                          <a:lumOff val="80000"/>
                        </a:schemeClr>
                      </a:solidFill>
                      <a:prstDash val="solid"/>
                      <a:round/>
                      <a:headEnd type="none" w="med" len="med"/>
                      <a:tailEnd type="none" w="med" len="med"/>
                    </a:lnB>
                    <a:solidFill>
                      <a:schemeClr val="bg1">
                        <a:alpha val="53994"/>
                      </a:schemeClr>
                    </a:solidFill>
                  </a:tcPr>
                </a:tc>
                <a:extLst>
                  <a:ext uri="{0D108BD9-81ED-4DB2-BD59-A6C34878D82A}">
                    <a16:rowId xmlns:a16="http://schemas.microsoft.com/office/drawing/2014/main" val="1019295636"/>
                  </a:ext>
                </a:extLst>
              </a:tr>
            </a:tbl>
          </a:graphicData>
        </a:graphic>
      </p:graphicFrame>
      <p:grpSp>
        <p:nvGrpSpPr>
          <p:cNvPr id="15" name="Group 14">
            <a:extLst>
              <a:ext uri="{FF2B5EF4-FFF2-40B4-BE49-F238E27FC236}">
                <a16:creationId xmlns:a16="http://schemas.microsoft.com/office/drawing/2014/main" id="{13306CFA-846B-B353-33BF-C17045A69788}"/>
              </a:ext>
            </a:extLst>
          </p:cNvPr>
          <p:cNvGrpSpPr/>
          <p:nvPr/>
        </p:nvGrpSpPr>
        <p:grpSpPr>
          <a:xfrm>
            <a:off x="6172200" y="3335361"/>
            <a:ext cx="6067425" cy="646331"/>
            <a:chOff x="413860" y="5064293"/>
            <a:chExt cx="6067425" cy="646331"/>
          </a:xfrm>
        </p:grpSpPr>
        <p:sp>
          <p:nvSpPr>
            <p:cNvPr id="16" name="TextBox 15">
              <a:extLst>
                <a:ext uri="{FF2B5EF4-FFF2-40B4-BE49-F238E27FC236}">
                  <a16:creationId xmlns:a16="http://schemas.microsoft.com/office/drawing/2014/main" id="{FB69FE33-E2E8-7BF2-40B0-F77512BD6F52}"/>
                </a:ext>
              </a:extLst>
            </p:cNvPr>
            <p:cNvSpPr txBox="1"/>
            <p:nvPr/>
          </p:nvSpPr>
          <p:spPr>
            <a:xfrm>
              <a:off x="413860" y="5064293"/>
              <a:ext cx="2719865" cy="646331"/>
            </a:xfrm>
            <a:prstGeom prst="rect">
              <a:avLst/>
            </a:prstGeom>
            <a:noFill/>
          </p:spPr>
          <p:txBody>
            <a:bodyPr wrap="square">
              <a:spAutoFit/>
            </a:bodyPr>
            <a:lstStyle/>
            <a:p>
              <a:r>
                <a:rPr lang="sv-SE" sz="1200" dirty="0">
                  <a:latin typeface="LM Sans Office" pitchFamily="2" charset="77"/>
                </a:rPr>
                <a:t>Mjölkkor: 60 000 </a:t>
              </a:r>
              <a:br>
                <a:rPr lang="sv-SE" sz="1200" dirty="0">
                  <a:latin typeface="LM Sans Office" pitchFamily="2" charset="77"/>
                </a:rPr>
              </a:br>
              <a:r>
                <a:rPr lang="sv-SE" sz="1200" dirty="0">
                  <a:latin typeface="LM Sans Office" pitchFamily="2" charset="77"/>
                </a:rPr>
                <a:t>Dikor: 20 000</a:t>
              </a:r>
              <a:br>
                <a:rPr lang="sv-SE" sz="1200" dirty="0">
                  <a:latin typeface="LM Sans Office" pitchFamily="2" charset="77"/>
                </a:rPr>
              </a:br>
              <a:r>
                <a:rPr lang="sv-SE" sz="1200" dirty="0">
                  <a:latin typeface="LM Sans Office" pitchFamily="2" charset="77"/>
                </a:rPr>
                <a:t>Ungdjur: 120 000  </a:t>
              </a:r>
            </a:p>
          </p:txBody>
        </p:sp>
        <p:sp>
          <p:nvSpPr>
            <p:cNvPr id="17" name="TextBox 16">
              <a:extLst>
                <a:ext uri="{FF2B5EF4-FFF2-40B4-BE49-F238E27FC236}">
                  <a16:creationId xmlns:a16="http://schemas.microsoft.com/office/drawing/2014/main" id="{5347FAF0-B807-4F19-B9A4-6661280B29FE}"/>
                </a:ext>
              </a:extLst>
            </p:cNvPr>
            <p:cNvSpPr txBox="1"/>
            <p:nvPr/>
          </p:nvSpPr>
          <p:spPr>
            <a:xfrm>
              <a:off x="2284174" y="5064293"/>
              <a:ext cx="2914650" cy="461665"/>
            </a:xfrm>
            <a:prstGeom prst="rect">
              <a:avLst/>
            </a:prstGeom>
            <a:noFill/>
          </p:spPr>
          <p:txBody>
            <a:bodyPr wrap="square">
              <a:spAutoFit/>
            </a:bodyPr>
            <a:lstStyle/>
            <a:p>
              <a:r>
                <a:rPr lang="sv-SE" sz="1200" dirty="0">
                  <a:latin typeface="LM Sans Office" pitchFamily="2" charset="77"/>
                </a:rPr>
                <a:t>Suggor: 18 000</a:t>
              </a:r>
              <a:br>
                <a:rPr lang="sv-SE" sz="1200" dirty="0">
                  <a:latin typeface="LM Sans Office" pitchFamily="2" charset="77"/>
                </a:rPr>
              </a:br>
              <a:r>
                <a:rPr lang="sv-SE" sz="1200" dirty="0">
                  <a:latin typeface="LM Sans Office" pitchFamily="2" charset="77"/>
                </a:rPr>
                <a:t>Slaktgrisar: 210 000 </a:t>
              </a:r>
            </a:p>
          </p:txBody>
        </p:sp>
        <p:sp>
          <p:nvSpPr>
            <p:cNvPr id="18" name="TextBox 17">
              <a:extLst>
                <a:ext uri="{FF2B5EF4-FFF2-40B4-BE49-F238E27FC236}">
                  <a16:creationId xmlns:a16="http://schemas.microsoft.com/office/drawing/2014/main" id="{8BA3BC35-C179-AA6E-FE33-143A9239CC0B}"/>
                </a:ext>
              </a:extLst>
            </p:cNvPr>
            <p:cNvSpPr txBox="1"/>
            <p:nvPr/>
          </p:nvSpPr>
          <p:spPr>
            <a:xfrm>
              <a:off x="4119085" y="5064293"/>
              <a:ext cx="2362200" cy="276999"/>
            </a:xfrm>
            <a:prstGeom prst="rect">
              <a:avLst/>
            </a:prstGeom>
            <a:noFill/>
          </p:spPr>
          <p:txBody>
            <a:bodyPr wrap="square">
              <a:spAutoFit/>
            </a:bodyPr>
            <a:lstStyle/>
            <a:p>
              <a:r>
                <a:rPr lang="sv-SE" sz="1200" dirty="0">
                  <a:latin typeface="LM Sans Office" pitchFamily="2" charset="77"/>
                </a:rPr>
                <a:t>Får: 20 000 </a:t>
              </a:r>
            </a:p>
          </p:txBody>
        </p:sp>
      </p:grpSp>
      <p:pic>
        <p:nvPicPr>
          <p:cNvPr id="19" name="Graphic 18">
            <a:extLst>
              <a:ext uri="{FF2B5EF4-FFF2-40B4-BE49-F238E27FC236}">
                <a16:creationId xmlns:a16="http://schemas.microsoft.com/office/drawing/2014/main" id="{F41ACC6F-8963-C8A5-56F8-D6D1404E7A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91597" y="2039405"/>
            <a:ext cx="2085108" cy="1407448"/>
          </a:xfrm>
          <a:prstGeom prst="rect">
            <a:avLst/>
          </a:prstGeom>
        </p:spPr>
      </p:pic>
      <p:pic>
        <p:nvPicPr>
          <p:cNvPr id="20" name="Graphic 19">
            <a:extLst>
              <a:ext uri="{FF2B5EF4-FFF2-40B4-BE49-F238E27FC236}">
                <a16:creationId xmlns:a16="http://schemas.microsoft.com/office/drawing/2014/main" id="{AA2E8BDB-DBB4-C775-4C00-878F6D057F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67454" y="2021552"/>
            <a:ext cx="2085108" cy="1407448"/>
          </a:xfrm>
          <a:prstGeom prst="rect">
            <a:avLst/>
          </a:prstGeom>
        </p:spPr>
      </p:pic>
      <p:pic>
        <p:nvPicPr>
          <p:cNvPr id="21" name="Graphic 20">
            <a:extLst>
              <a:ext uri="{FF2B5EF4-FFF2-40B4-BE49-F238E27FC236}">
                <a16:creationId xmlns:a16="http://schemas.microsoft.com/office/drawing/2014/main" id="{7BC208EA-A4C0-ECD0-2F25-6339F0648E8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69412" y="1995109"/>
            <a:ext cx="2085108" cy="1407448"/>
          </a:xfrm>
          <a:prstGeom prst="rect">
            <a:avLst/>
          </a:prstGeom>
        </p:spPr>
      </p:pic>
    </p:spTree>
    <p:extLst>
      <p:ext uri="{BB962C8B-B14F-4D97-AF65-F5344CB8AC3E}">
        <p14:creationId xmlns:p14="http://schemas.microsoft.com/office/powerpoint/2010/main" val="97550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8BBA2-362D-B19E-53BF-9A1BA50431A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B20C5A7-5CA4-3671-E9D5-50C9850BC3A1}"/>
              </a:ext>
            </a:extLst>
          </p:cNvPr>
          <p:cNvSpPr>
            <a:spLocks noGrp="1"/>
          </p:cNvSpPr>
          <p:nvPr>
            <p:ph type="title"/>
          </p:nvPr>
        </p:nvSpPr>
        <p:spPr>
          <a:xfrm>
            <a:off x="838200" y="681038"/>
            <a:ext cx="6261195" cy="1401762"/>
          </a:xfrm>
        </p:spPr>
        <p:txBody>
          <a:bodyPr>
            <a:normAutofit/>
          </a:bodyPr>
          <a:lstStyle/>
          <a:p>
            <a:r>
              <a:rPr lang="sv-SE" dirty="0"/>
              <a:t>En tillväxtagenda för svenskt kött</a:t>
            </a:r>
          </a:p>
        </p:txBody>
      </p:sp>
      <p:sp>
        <p:nvSpPr>
          <p:cNvPr id="3" name="Platshållare för innehåll 2">
            <a:extLst>
              <a:ext uri="{FF2B5EF4-FFF2-40B4-BE49-F238E27FC236}">
                <a16:creationId xmlns:a16="http://schemas.microsoft.com/office/drawing/2014/main" id="{FCE949B1-880B-FA75-4C62-983ABB31152B}"/>
              </a:ext>
            </a:extLst>
          </p:cNvPr>
          <p:cNvSpPr>
            <a:spLocks noGrp="1"/>
          </p:cNvSpPr>
          <p:nvPr>
            <p:ph idx="1"/>
          </p:nvPr>
        </p:nvSpPr>
        <p:spPr>
          <a:xfrm>
            <a:off x="838200" y="2907792"/>
            <a:ext cx="5948680" cy="3580320"/>
          </a:xfrm>
        </p:spPr>
        <p:txBody>
          <a:bodyPr vert="horz" lIns="91440" tIns="45720" rIns="91440" bIns="45720" rtlCol="0" anchor="t">
            <a:normAutofit/>
          </a:bodyPr>
          <a:lstStyle/>
          <a:p>
            <a:pPr marL="0" indent="0">
              <a:buNone/>
            </a:pPr>
            <a:r>
              <a:rPr lang="sv-SE" dirty="0"/>
              <a:t>En ökad animalieproduktion är möjlig i Sverige, den måste ske genom:</a:t>
            </a:r>
          </a:p>
          <a:p>
            <a:r>
              <a:rPr lang="sv-SE" dirty="0"/>
              <a:t>lönsamma företag som kan investera i framtiden</a:t>
            </a:r>
          </a:p>
          <a:p>
            <a:r>
              <a:rPr lang="sv-SE" dirty="0"/>
              <a:t>robusta företag som klarar kriser</a:t>
            </a:r>
          </a:p>
          <a:p>
            <a:r>
              <a:rPr lang="sv-SE" dirty="0"/>
              <a:t>mindre beroende av importerade insatsvaror</a:t>
            </a:r>
          </a:p>
          <a:p>
            <a:r>
              <a:rPr lang="sv-SE" dirty="0"/>
              <a:t>hållbar och förenlig med svenska värderingar kring djurvälfärd och miljö </a:t>
            </a:r>
          </a:p>
          <a:p>
            <a:endParaRPr lang="sv-SE" dirty="0"/>
          </a:p>
          <a:p>
            <a:pPr marL="0" indent="0">
              <a:buNone/>
            </a:pPr>
            <a:r>
              <a:rPr lang="sv-SE" dirty="0">
                <a:sym typeface="Wingdings" panose="05000000000000000000" pitchFamily="2" charset="2"/>
              </a:rPr>
              <a:t> </a:t>
            </a:r>
            <a:r>
              <a:rPr lang="sv-SE" dirty="0"/>
              <a:t>För att vara klara långsiktig konkurrenskraft och nationell livsmedelsberedskap är produktionens utformning viktig och inte enbart volymen.</a:t>
            </a:r>
          </a:p>
        </p:txBody>
      </p:sp>
      <p:sp>
        <p:nvSpPr>
          <p:cNvPr id="5" name="Platshållare för bildnummer 4">
            <a:extLst>
              <a:ext uri="{FF2B5EF4-FFF2-40B4-BE49-F238E27FC236}">
                <a16:creationId xmlns:a16="http://schemas.microsoft.com/office/drawing/2014/main" id="{C81C11CF-59D1-E56D-D655-29E951250170}"/>
              </a:ext>
            </a:extLst>
          </p:cNvPr>
          <p:cNvSpPr>
            <a:spLocks noGrp="1"/>
          </p:cNvSpPr>
          <p:nvPr>
            <p:ph type="sldNum" sz="quarter" idx="12"/>
          </p:nvPr>
        </p:nvSpPr>
        <p:spPr>
          <a:xfrm>
            <a:off x="9302931" y="6487614"/>
            <a:ext cx="2743200" cy="365125"/>
          </a:xfrm>
        </p:spPr>
        <p:txBody>
          <a:bodyPr/>
          <a:lstStyle/>
          <a:p>
            <a:fld id="{0D82F364-8952-41CD-8A53-9C58B80FD0AE}" type="slidenum">
              <a:rPr lang="sv-SE" smtClean="0"/>
              <a:pPr/>
              <a:t>6</a:t>
            </a:fld>
            <a:endParaRPr lang="sv-SE"/>
          </a:p>
        </p:txBody>
      </p:sp>
      <p:pic>
        <p:nvPicPr>
          <p:cNvPr id="9" name="Picture 8" descr="A cutting board with meat and cheese&#10;&#10;AI-generated content may be incorrect.">
            <a:extLst>
              <a:ext uri="{FF2B5EF4-FFF2-40B4-BE49-F238E27FC236}">
                <a16:creationId xmlns:a16="http://schemas.microsoft.com/office/drawing/2014/main" id="{B3B8DA88-AE98-2133-D772-FAEBF143CDA4}"/>
              </a:ext>
            </a:extLst>
          </p:cNvPr>
          <p:cNvPicPr>
            <a:picLocks noChangeAspect="1"/>
          </p:cNvPicPr>
          <p:nvPr/>
        </p:nvPicPr>
        <p:blipFill>
          <a:blip r:embed="rId3" cstate="screen">
            <a:extLst>
              <a:ext uri="{28A0092B-C50C-407E-A947-70E740481C1C}">
                <a14:useLocalDpi xmlns:a14="http://schemas.microsoft.com/office/drawing/2010/main"/>
              </a:ext>
            </a:extLst>
          </a:blip>
          <a:srcRect l="11333" t="-140" r="43067" b="140"/>
          <a:stretch>
            <a:fillRect/>
          </a:stretch>
        </p:blipFill>
        <p:spPr>
          <a:xfrm rot="16200000">
            <a:off x="7936206" y="2503537"/>
            <a:ext cx="3127248" cy="5092604"/>
          </a:xfrm>
          <a:prstGeom prst="rect">
            <a:avLst/>
          </a:prstGeom>
        </p:spPr>
      </p:pic>
      <p:sp>
        <p:nvSpPr>
          <p:cNvPr id="4" name="Rektangel 3">
            <a:extLst>
              <a:ext uri="{FF2B5EF4-FFF2-40B4-BE49-F238E27FC236}">
                <a16:creationId xmlns:a16="http://schemas.microsoft.com/office/drawing/2014/main" id="{48DCD32E-C437-044E-E431-A5CADC26CDDB}"/>
              </a:ext>
            </a:extLst>
          </p:cNvPr>
          <p:cNvSpPr/>
          <p:nvPr/>
        </p:nvSpPr>
        <p:spPr>
          <a:xfrm>
            <a:off x="838200" y="1947671"/>
            <a:ext cx="5955792" cy="81616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600" dirty="0">
                <a:latin typeface="LM Sans Office" panose="020B0604020202020204" charset="0"/>
              </a:rPr>
              <a:t>Syfte: att samla värdekedjan kring en gemensam målbild, konkreta åtgärder och tydliga prioriteringar.</a:t>
            </a:r>
          </a:p>
        </p:txBody>
      </p:sp>
      <p:pic>
        <p:nvPicPr>
          <p:cNvPr id="6" name="Picture 4" descr="A person standing in a butchery room&#10;&#10;AI-generated content may be incorrect.">
            <a:extLst>
              <a:ext uri="{FF2B5EF4-FFF2-40B4-BE49-F238E27FC236}">
                <a16:creationId xmlns:a16="http://schemas.microsoft.com/office/drawing/2014/main" id="{DA2218B8-CBD6-A056-B6F8-B54B83B2414F}"/>
              </a:ext>
            </a:extLst>
          </p:cNvPr>
          <p:cNvPicPr>
            <a:picLocks noChangeAspect="1"/>
          </p:cNvPicPr>
          <p:nvPr/>
        </p:nvPicPr>
        <p:blipFill>
          <a:blip r:embed="rId4" cstate="screen">
            <a:extLst>
              <a:ext uri="{28A0092B-C50C-407E-A947-70E740481C1C}">
                <a14:useLocalDpi xmlns:a14="http://schemas.microsoft.com/office/drawing/2010/main"/>
              </a:ext>
            </a:extLst>
          </a:blip>
          <a:srcRect r="2452"/>
          <a:stretch>
            <a:fillRect/>
          </a:stretch>
        </p:blipFill>
        <p:spPr>
          <a:xfrm>
            <a:off x="6953528" y="279049"/>
            <a:ext cx="5092604" cy="2936600"/>
          </a:xfrm>
          <a:prstGeom prst="rect">
            <a:avLst/>
          </a:prstGeom>
        </p:spPr>
      </p:pic>
    </p:spTree>
    <p:extLst>
      <p:ext uri="{BB962C8B-B14F-4D97-AF65-F5344CB8AC3E}">
        <p14:creationId xmlns:p14="http://schemas.microsoft.com/office/powerpoint/2010/main" val="231890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1365F3-53CD-FAF3-86A5-2D80DE410E1E}"/>
              </a:ext>
            </a:extLst>
          </p:cNvPr>
          <p:cNvSpPr>
            <a:spLocks noGrp="1"/>
          </p:cNvSpPr>
          <p:nvPr>
            <p:ph type="title"/>
          </p:nvPr>
        </p:nvSpPr>
        <p:spPr>
          <a:xfrm>
            <a:off x="1443990" y="681038"/>
            <a:ext cx="9909810" cy="1009650"/>
          </a:xfrm>
        </p:spPr>
        <p:txBody>
          <a:bodyPr>
            <a:normAutofit/>
          </a:bodyPr>
          <a:lstStyle/>
          <a:p>
            <a:r>
              <a:rPr lang="sv-SE" dirty="0"/>
              <a:t>SWOT – svenskt kött</a:t>
            </a:r>
            <a:br>
              <a:rPr lang="sv-SE" dirty="0"/>
            </a:br>
            <a:r>
              <a:rPr lang="sv-SE" sz="1800" dirty="0"/>
              <a:t>- insikter från intervjuer och omvärldsanalys</a:t>
            </a:r>
          </a:p>
        </p:txBody>
      </p:sp>
      <p:sp>
        <p:nvSpPr>
          <p:cNvPr id="3" name="Platshållare för bildnummer 2">
            <a:extLst>
              <a:ext uri="{FF2B5EF4-FFF2-40B4-BE49-F238E27FC236}">
                <a16:creationId xmlns:a16="http://schemas.microsoft.com/office/drawing/2014/main" id="{FA147205-A65A-270F-0AC2-30AF780DBC05}"/>
              </a:ext>
            </a:extLst>
          </p:cNvPr>
          <p:cNvSpPr>
            <a:spLocks noGrp="1"/>
          </p:cNvSpPr>
          <p:nvPr>
            <p:ph type="sldNum" sz="quarter" idx="12"/>
          </p:nvPr>
        </p:nvSpPr>
        <p:spPr>
          <a:xfrm>
            <a:off x="8610600" y="6356350"/>
            <a:ext cx="2743200" cy="365125"/>
          </a:xfrm>
        </p:spPr>
        <p:txBody>
          <a:bodyPr/>
          <a:lstStyle/>
          <a:p>
            <a:fld id="{0D82F364-8952-41CD-8A53-9C58B80FD0AE}" type="slidenum">
              <a:rPr lang="sv-SE" smtClean="0"/>
              <a:pPr/>
              <a:t>7</a:t>
            </a:fld>
            <a:endParaRPr lang="sv-SE"/>
          </a:p>
        </p:txBody>
      </p:sp>
      <p:graphicFrame>
        <p:nvGraphicFramePr>
          <p:cNvPr id="6" name="Platshållare för innehåll 3">
            <a:extLst>
              <a:ext uri="{FF2B5EF4-FFF2-40B4-BE49-F238E27FC236}">
                <a16:creationId xmlns:a16="http://schemas.microsoft.com/office/drawing/2014/main" id="{457D13A4-270F-C4A0-3775-144361E679F7}"/>
              </a:ext>
            </a:extLst>
          </p:cNvPr>
          <p:cNvGraphicFramePr>
            <a:graphicFrameLocks noGrp="1"/>
          </p:cNvGraphicFramePr>
          <p:nvPr>
            <p:ph idx="4294967295"/>
            <p:extLst>
              <p:ext uri="{D42A27DB-BD31-4B8C-83A1-F6EECF244321}">
                <p14:modId xmlns:p14="http://schemas.microsoft.com/office/powerpoint/2010/main" val="707205047"/>
              </p:ext>
            </p:extLst>
          </p:nvPr>
        </p:nvGraphicFramePr>
        <p:xfrm>
          <a:off x="1530985" y="1960881"/>
          <a:ext cx="9909810" cy="4232969"/>
        </p:xfrm>
        <a:graphic>
          <a:graphicData uri="http://schemas.openxmlformats.org/drawingml/2006/table">
            <a:tbl>
              <a:tblPr firstRow="1" bandRow="1">
                <a:tableStyleId>{5940675A-B579-460E-94D1-54222C63F5DA}</a:tableStyleId>
              </a:tblPr>
              <a:tblGrid>
                <a:gridCol w="5015335">
                  <a:extLst>
                    <a:ext uri="{9D8B030D-6E8A-4147-A177-3AD203B41FA5}">
                      <a16:colId xmlns:a16="http://schemas.microsoft.com/office/drawing/2014/main" val="3669789055"/>
                    </a:ext>
                  </a:extLst>
                </a:gridCol>
                <a:gridCol w="4894475">
                  <a:extLst>
                    <a:ext uri="{9D8B030D-6E8A-4147-A177-3AD203B41FA5}">
                      <a16:colId xmlns:a16="http://schemas.microsoft.com/office/drawing/2014/main" val="16171533"/>
                    </a:ext>
                  </a:extLst>
                </a:gridCol>
              </a:tblGrid>
              <a:tr h="2146099">
                <a:tc>
                  <a:txBody>
                    <a:bodyPr/>
                    <a:lstStyle/>
                    <a:p>
                      <a:pPr>
                        <a:spcAft>
                          <a:spcPts val="600"/>
                        </a:spcAft>
                      </a:pPr>
                      <a:r>
                        <a:rPr lang="sv-SE" sz="1200" b="0" i="0" dirty="0">
                          <a:latin typeface="LM Sans Office" pitchFamily="2" charset="77"/>
                          <a:cs typeface="Helvetica" panose="020B0604020202020204" pitchFamily="34" charset="0"/>
                        </a:rPr>
                        <a:t>Styrkor</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dirty="0">
                          <a:ln>
                            <a:noFill/>
                          </a:ln>
                          <a:solidFill>
                            <a:prstClr val="black"/>
                          </a:solidFill>
                          <a:effectLst/>
                          <a:uLnTx/>
                          <a:uFillTx/>
                          <a:latin typeface="LM Sans Office" pitchFamily="2" charset="77"/>
                          <a:ea typeface="+mn-ea"/>
                          <a:cs typeface="Helvetica" panose="020B0604020202020204" pitchFamily="34" charset="0"/>
                        </a:rPr>
                        <a:t>Efterfrågan, konsumentförtroende och betalningsvilja</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dirty="0">
                          <a:ln>
                            <a:noFill/>
                          </a:ln>
                          <a:solidFill>
                            <a:prstClr val="black"/>
                          </a:solidFill>
                          <a:effectLst/>
                          <a:uLnTx/>
                          <a:uFillTx/>
                          <a:latin typeface="LM Sans Office" pitchFamily="2" charset="77"/>
                          <a:ea typeface="+mn-ea"/>
                          <a:cs typeface="Helvetica" panose="020B0604020202020204" pitchFamily="34" charset="0"/>
                        </a:rPr>
                        <a:t>Djurvälfärd, livsmedelssäkerhet och låg antibiotikaanvändning</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dirty="0">
                          <a:ln>
                            <a:noFill/>
                          </a:ln>
                          <a:solidFill>
                            <a:prstClr val="black"/>
                          </a:solidFill>
                          <a:effectLst/>
                          <a:uLnTx/>
                          <a:uFillTx/>
                          <a:latin typeface="LM Sans Office" pitchFamily="2" charset="77"/>
                          <a:ea typeface="+mn-ea"/>
                          <a:cs typeface="Helvetica" panose="020B0604020202020204" pitchFamily="34" charset="0"/>
                        </a:rPr>
                        <a:t>Välfungerande produktionskedja och avelsarbete</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dirty="0">
                          <a:ln>
                            <a:noFill/>
                          </a:ln>
                          <a:solidFill>
                            <a:prstClr val="black"/>
                          </a:solidFill>
                          <a:effectLst/>
                          <a:uLnTx/>
                          <a:uFillTx/>
                          <a:latin typeface="LM Sans Office" pitchFamily="2" charset="77"/>
                          <a:ea typeface="+mn-ea"/>
                          <a:cs typeface="Helvetica" panose="020B0604020202020204" pitchFamily="34" charset="0"/>
                        </a:rPr>
                        <a:t>Tillgång till mark, vatten och foder</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dirty="0">
                          <a:ln>
                            <a:noFill/>
                          </a:ln>
                          <a:solidFill>
                            <a:prstClr val="black"/>
                          </a:solidFill>
                          <a:effectLst/>
                          <a:uLnTx/>
                          <a:uFillTx/>
                          <a:latin typeface="LM Sans Office" pitchFamily="2" charset="77"/>
                          <a:ea typeface="+mn-ea"/>
                          <a:cs typeface="Helvetica" panose="020B0604020202020204" pitchFamily="34" charset="0"/>
                        </a:rPr>
                        <a:t>Relativ prisstabilitet och långsiktighet</a:t>
                      </a:r>
                    </a:p>
                  </a:txBody>
                  <a:tcPr marL="209160" marR="137160" marT="245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marL="0" algn="l" defTabSz="914400" rtl="0" eaLnBrk="1" latinLnBrk="0" hangingPunct="1">
                        <a:spcAft>
                          <a:spcPts val="600"/>
                        </a:spcAft>
                      </a:pPr>
                      <a:r>
                        <a:rPr lang="sv-SE" sz="1200" b="0" i="0" kern="1200" dirty="0">
                          <a:solidFill>
                            <a:schemeClr val="tx1"/>
                          </a:solidFill>
                          <a:latin typeface="LM Sans Office" pitchFamily="2" charset="77"/>
                          <a:ea typeface="+mn-ea"/>
                          <a:cs typeface="Helvetica" panose="020B0604020202020204" pitchFamily="34" charset="0"/>
                        </a:rPr>
                        <a:t>Svagheter</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Otillräcklig långsiktig lönsamhet</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Hög risk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Brist på investeringar och ägarskiften</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Bristande produktivitet i delar av primärproduktionen</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schemeClr val="tx1"/>
                          </a:solidFill>
                          <a:effectLst/>
                          <a:uLnTx/>
                          <a:uFillTx/>
                          <a:latin typeface="LM Sans Office" pitchFamily="2" charset="77"/>
                          <a:ea typeface="+mn-ea"/>
                          <a:cs typeface="Helvetica" panose="020B0604020202020204" pitchFamily="34" charset="0"/>
                        </a:rPr>
                        <a:t>Brist på produktionsrådgivning och kompetens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Brister i slakt- och förädlingsstruktur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Svag koppling mellan kvalitet och ersättning</a:t>
                      </a:r>
                    </a:p>
                  </a:txBody>
                  <a:tcPr marL="209160" marR="137160" marT="245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25711991"/>
                  </a:ext>
                </a:extLst>
              </a:tr>
              <a:tr h="2069982">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sv-SE" sz="1200" b="0" i="0" kern="1200" noProof="0" dirty="0">
                          <a:solidFill>
                            <a:schemeClr val="tx1"/>
                          </a:solidFill>
                          <a:latin typeface="LM Sans Office" pitchFamily="2" charset="77"/>
                          <a:ea typeface="+mn-ea"/>
                          <a:cs typeface="Helvetica" panose="020B0604020202020204" pitchFamily="34" charset="0"/>
                        </a:rPr>
                        <a:t>Möjligheter</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Svensk marknadsandel kan öka framöver</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Produktivitetslyft i befintliga system</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a:rPr>
                        <a:t>Förädling, mervärden och innovation</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Export av förädlade produkter</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Transparens och ursprungsmärkning stärker svensk konkurrenskraft</a:t>
                      </a:r>
                    </a:p>
                  </a:txBody>
                  <a:tcPr marL="209160" marR="137160" marT="245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sv-SE" sz="1200" b="0" i="0" kern="1200" dirty="0">
                          <a:solidFill>
                            <a:schemeClr val="tx1"/>
                          </a:solidFill>
                          <a:latin typeface="LM Sans Office" pitchFamily="2" charset="77"/>
                          <a:ea typeface="+mn-ea"/>
                          <a:cs typeface="Helvetica" panose="020B0604020202020204" pitchFamily="34" charset="0"/>
                        </a:rPr>
                        <a:t>Hot</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Brist på långsiktiga politik och förutsägbara regler</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Importtryck och prisvolatilitet</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a:rPr>
                        <a:t>EU-beslut och handelsavtal som stör konkurrensvillkor</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a:rPr>
                        <a:t>Biosäkerhetshot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Volymförluster vid ägarskiften</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LM Sans Office" pitchFamily="2" charset="77"/>
                          <a:ea typeface="+mn-ea"/>
                          <a:cs typeface="Helvetica" panose="020B0604020202020204" pitchFamily="34" charset="0"/>
                        </a:rPr>
                        <a:t>Arbetskrafts- och kompetensbrist</a:t>
                      </a:r>
                    </a:p>
                  </a:txBody>
                  <a:tcPr marL="209160" marR="137160" marT="245160" marB="13716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4070433079"/>
                  </a:ext>
                </a:extLst>
              </a:tr>
            </a:tbl>
          </a:graphicData>
        </a:graphic>
      </p:graphicFrame>
      <p:sp>
        <p:nvSpPr>
          <p:cNvPr id="8" name="Rectangle 7">
            <a:extLst>
              <a:ext uri="{FF2B5EF4-FFF2-40B4-BE49-F238E27FC236}">
                <a16:creationId xmlns:a16="http://schemas.microsoft.com/office/drawing/2014/main" id="{5499784E-1F7B-EA55-392C-11C7530A763F}"/>
              </a:ext>
            </a:extLst>
          </p:cNvPr>
          <p:cNvSpPr/>
          <p:nvPr/>
        </p:nvSpPr>
        <p:spPr>
          <a:xfrm>
            <a:off x="0" y="0"/>
            <a:ext cx="1136469"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4000" u="none" strike="noStrike" kern="1200" cap="none" spc="0" normalizeH="0" baseline="0" noProof="0" dirty="0">
              <a:ln>
                <a:noFill/>
              </a:ln>
              <a:solidFill>
                <a:srgbClr val="FFF4E7"/>
              </a:solidFill>
              <a:effectLst/>
              <a:uLnTx/>
              <a:uFillTx/>
              <a:latin typeface="LM Sans Office" pitchFamily="2" charset="77"/>
              <a:ea typeface="+mn-ea"/>
              <a:cs typeface="+mn-cs"/>
            </a:endParaRPr>
          </a:p>
        </p:txBody>
      </p:sp>
    </p:spTree>
    <p:extLst>
      <p:ext uri="{BB962C8B-B14F-4D97-AF65-F5344CB8AC3E}">
        <p14:creationId xmlns:p14="http://schemas.microsoft.com/office/powerpoint/2010/main" val="995623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389B9-C016-33DB-8F69-585152117BFC}"/>
            </a:ext>
          </a:extLst>
        </p:cNvPr>
        <p:cNvGrpSpPr/>
        <p:nvPr/>
      </p:nvGrpSpPr>
      <p:grpSpPr>
        <a:xfrm>
          <a:off x="0" y="0"/>
          <a:ext cx="0" cy="0"/>
          <a:chOff x="0" y="0"/>
          <a:chExt cx="0" cy="0"/>
        </a:xfrm>
      </p:grpSpPr>
      <p:pic>
        <p:nvPicPr>
          <p:cNvPr id="8" name="Picture 7" descr="A tractor driving down a dirt road&#10;&#10;AI-generated content may be incorrect.">
            <a:extLst>
              <a:ext uri="{FF2B5EF4-FFF2-40B4-BE49-F238E27FC236}">
                <a16:creationId xmlns:a16="http://schemas.microsoft.com/office/drawing/2014/main" id="{642ABE6C-F68C-BF7C-2248-C42A124B3B4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639050" y="-1"/>
            <a:ext cx="4552950" cy="6869664"/>
          </a:xfrm>
          <a:prstGeom prst="rect">
            <a:avLst/>
          </a:prstGeom>
        </p:spPr>
      </p:pic>
      <p:sp>
        <p:nvSpPr>
          <p:cNvPr id="2" name="Rubrik 1">
            <a:extLst>
              <a:ext uri="{FF2B5EF4-FFF2-40B4-BE49-F238E27FC236}">
                <a16:creationId xmlns:a16="http://schemas.microsoft.com/office/drawing/2014/main" id="{A0606945-9E67-427C-1DB2-90FA00147F71}"/>
              </a:ext>
            </a:extLst>
          </p:cNvPr>
          <p:cNvSpPr>
            <a:spLocks noGrp="1"/>
          </p:cNvSpPr>
          <p:nvPr>
            <p:ph type="title"/>
          </p:nvPr>
        </p:nvSpPr>
        <p:spPr/>
        <p:txBody>
          <a:bodyPr/>
          <a:lstStyle/>
          <a:p>
            <a:r>
              <a:rPr lang="sv-SE" dirty="0"/>
              <a:t>Strukturella utmaningar</a:t>
            </a:r>
          </a:p>
        </p:txBody>
      </p:sp>
      <p:sp>
        <p:nvSpPr>
          <p:cNvPr id="3" name="Platshållare för bildnummer 2">
            <a:extLst>
              <a:ext uri="{FF2B5EF4-FFF2-40B4-BE49-F238E27FC236}">
                <a16:creationId xmlns:a16="http://schemas.microsoft.com/office/drawing/2014/main" id="{19BE44F4-8FF1-EACD-493B-DC1809583569}"/>
              </a:ext>
            </a:extLst>
          </p:cNvPr>
          <p:cNvSpPr>
            <a:spLocks noGrp="1"/>
          </p:cNvSpPr>
          <p:nvPr>
            <p:ph type="sldNum" sz="quarter" idx="12"/>
          </p:nvPr>
        </p:nvSpPr>
        <p:spPr/>
        <p:txBody>
          <a:bodyPr/>
          <a:lstStyle/>
          <a:p>
            <a:fld id="{0D82F364-8952-41CD-8A53-9C58B80FD0AE}" type="slidenum">
              <a:rPr lang="sv-SE" smtClean="0"/>
              <a:t>8</a:t>
            </a:fld>
            <a:endParaRPr lang="sv-SE"/>
          </a:p>
        </p:txBody>
      </p:sp>
      <p:sp>
        <p:nvSpPr>
          <p:cNvPr id="4" name="textruta 3">
            <a:extLst>
              <a:ext uri="{FF2B5EF4-FFF2-40B4-BE49-F238E27FC236}">
                <a16:creationId xmlns:a16="http://schemas.microsoft.com/office/drawing/2014/main" id="{4DED8CEA-062C-5181-5569-7CE0E2B413CE}"/>
              </a:ext>
            </a:extLst>
          </p:cNvPr>
          <p:cNvSpPr txBox="1"/>
          <p:nvPr/>
        </p:nvSpPr>
        <p:spPr>
          <a:xfrm>
            <a:off x="838200" y="2060448"/>
            <a:ext cx="5976257" cy="4570482"/>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Ø"/>
            </a:pPr>
            <a:r>
              <a:rPr lang="sv-SE" dirty="0">
                <a:latin typeface="LM Sans Office" pitchFamily="2" charset="77"/>
              </a:rPr>
              <a:t>Fragmenterad struktur i primärproduktion och förädling</a:t>
            </a:r>
          </a:p>
          <a:p>
            <a:pPr marL="285750" indent="-285750">
              <a:spcBef>
                <a:spcPts val="600"/>
              </a:spcBef>
              <a:spcAft>
                <a:spcPts val="600"/>
              </a:spcAft>
              <a:buFont typeface="Wingdings" panose="05000000000000000000" pitchFamily="2" charset="2"/>
              <a:buChar char="Ø"/>
            </a:pPr>
            <a:r>
              <a:rPr lang="sv-SE" dirty="0">
                <a:latin typeface="LM Sans Office" pitchFamily="2" charset="77"/>
              </a:rPr>
              <a:t>Bristande produktivitetsutveckling inom främst nöt och lamm</a:t>
            </a:r>
          </a:p>
          <a:p>
            <a:pPr marL="285750" indent="-285750">
              <a:spcBef>
                <a:spcPts val="600"/>
              </a:spcBef>
              <a:spcAft>
                <a:spcPts val="600"/>
              </a:spcAft>
              <a:buFont typeface="Wingdings" panose="05000000000000000000" pitchFamily="2" charset="2"/>
              <a:buChar char="Ø"/>
            </a:pPr>
            <a:r>
              <a:rPr lang="sv-SE" dirty="0">
                <a:latin typeface="LM Sans Office" pitchFamily="2" charset="77"/>
              </a:rPr>
              <a:t>Värdekedjan är inte tillräckligt sammansatt</a:t>
            </a:r>
          </a:p>
          <a:p>
            <a:pPr marL="285750" indent="-285750">
              <a:spcBef>
                <a:spcPts val="600"/>
              </a:spcBef>
              <a:spcAft>
                <a:spcPts val="600"/>
              </a:spcAft>
              <a:buFont typeface="Wingdings" panose="05000000000000000000" pitchFamily="2" charset="2"/>
              <a:buChar char="Ø"/>
            </a:pPr>
            <a:r>
              <a:rPr lang="sv-SE" dirty="0">
                <a:latin typeface="LM Sans Office" pitchFamily="2" charset="77"/>
              </a:rPr>
              <a:t>Risken är för hög i förhållande till lönsamheten. Det gäller kommersiella, klimatrelaterade och biosäkerhet risker samt politisk risk</a:t>
            </a:r>
          </a:p>
          <a:p>
            <a:pPr marL="285750" indent="-285750">
              <a:spcBef>
                <a:spcPts val="600"/>
              </a:spcBef>
              <a:spcAft>
                <a:spcPts val="600"/>
              </a:spcAft>
              <a:buFont typeface="Wingdings" panose="05000000000000000000" pitchFamily="2" charset="2"/>
              <a:buChar char="Ø"/>
            </a:pPr>
            <a:r>
              <a:rPr lang="sv-SE" dirty="0">
                <a:latin typeface="LM Sans Office" pitchFamily="2" charset="77"/>
              </a:rPr>
              <a:t>Framtidstron och investeringsvilja är för låg:</a:t>
            </a:r>
          </a:p>
          <a:p>
            <a:pPr marL="742950" lvl="1" indent="-285750">
              <a:spcBef>
                <a:spcPts val="600"/>
              </a:spcBef>
              <a:buFont typeface="Arial" panose="020B0604020202020204" pitchFamily="34" charset="0"/>
              <a:buChar char="•"/>
            </a:pPr>
            <a:r>
              <a:rPr lang="sv-SE" sz="1600" dirty="0">
                <a:latin typeface="LM Sans Office" pitchFamily="2" charset="77"/>
              </a:rPr>
              <a:t>Bristande lönsamhet</a:t>
            </a:r>
          </a:p>
          <a:p>
            <a:pPr marL="742950" lvl="1" indent="-285750">
              <a:spcBef>
                <a:spcPts val="600"/>
              </a:spcBef>
              <a:buFont typeface="Arial" panose="020B0604020202020204" pitchFamily="34" charset="0"/>
              <a:buChar char="•"/>
            </a:pPr>
            <a:r>
              <a:rPr lang="sv-SE" sz="1600" dirty="0">
                <a:latin typeface="LM Sans Office" pitchFamily="2" charset="77"/>
              </a:rPr>
              <a:t>Regelverk och styrning skapar osäkerhet</a:t>
            </a:r>
          </a:p>
          <a:p>
            <a:pPr marL="742950" lvl="1" indent="-285750">
              <a:spcBef>
                <a:spcPts val="600"/>
              </a:spcBef>
              <a:buFont typeface="Arial" panose="020B0604020202020204" pitchFamily="34" charset="0"/>
              <a:buChar char="•"/>
            </a:pPr>
            <a:r>
              <a:rPr lang="sv-SE" sz="1600" dirty="0">
                <a:latin typeface="LM Sans Office" pitchFamily="2" charset="77"/>
              </a:rPr>
              <a:t>Långa och oförutsägbara tillståndsprocesser</a:t>
            </a:r>
          </a:p>
          <a:p>
            <a:pPr marL="742950" lvl="1" indent="-285750">
              <a:spcBef>
                <a:spcPts val="600"/>
              </a:spcBef>
              <a:buFont typeface="Arial" panose="020B0604020202020204" pitchFamily="34" charset="0"/>
              <a:buChar char="•"/>
            </a:pPr>
            <a:r>
              <a:rPr lang="sv-SE" sz="1600" dirty="0">
                <a:latin typeface="LM Sans Office" pitchFamily="2" charset="77"/>
              </a:rPr>
              <a:t>Kapitalförsörjningen är otillräcklig</a:t>
            </a:r>
          </a:p>
          <a:p>
            <a:endParaRPr lang="sv-SE" dirty="0"/>
          </a:p>
        </p:txBody>
      </p:sp>
    </p:spTree>
    <p:extLst>
      <p:ext uri="{BB962C8B-B14F-4D97-AF65-F5344CB8AC3E}">
        <p14:creationId xmlns:p14="http://schemas.microsoft.com/office/powerpoint/2010/main" val="412047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A81A914-C604-BB11-EEF6-210969B72430}"/>
              </a:ext>
            </a:extLst>
          </p:cNvPr>
          <p:cNvSpPr>
            <a:spLocks noGrp="1"/>
          </p:cNvSpPr>
          <p:nvPr>
            <p:ph type="title"/>
          </p:nvPr>
        </p:nvSpPr>
        <p:spPr>
          <a:xfrm>
            <a:off x="802701" y="416082"/>
            <a:ext cx="8951752" cy="1009651"/>
          </a:xfrm>
        </p:spPr>
        <p:txBody>
          <a:bodyPr/>
          <a:lstStyle/>
          <a:p>
            <a:r>
              <a:rPr lang="sv-SE" noProof="0" dirty="0"/>
              <a:t>Vända trenden till en positiv utveckling</a:t>
            </a:r>
          </a:p>
        </p:txBody>
      </p:sp>
      <p:sp>
        <p:nvSpPr>
          <p:cNvPr id="4" name="Slide Number Placeholder 3">
            <a:extLst>
              <a:ext uri="{FF2B5EF4-FFF2-40B4-BE49-F238E27FC236}">
                <a16:creationId xmlns:a16="http://schemas.microsoft.com/office/drawing/2014/main" id="{94BF8CA2-A754-3527-9FA2-76BBD5EB150D}"/>
              </a:ext>
            </a:extLst>
          </p:cNvPr>
          <p:cNvSpPr>
            <a:spLocks noGrp="1"/>
          </p:cNvSpPr>
          <p:nvPr>
            <p:ph type="sldNum" sz="quarter" idx="12"/>
          </p:nvPr>
        </p:nvSpPr>
        <p:spPr>
          <a:xfrm>
            <a:off x="8610600" y="6356350"/>
            <a:ext cx="2743200" cy="365125"/>
          </a:xfrm>
        </p:spPr>
        <p:txBody>
          <a:bodyPr/>
          <a:lstStyle/>
          <a:p>
            <a:fld id="{0D82F364-8952-41CD-8A53-9C58B80FD0AE}" type="slidenum">
              <a:rPr lang="sv-SE" noProof="0" smtClean="0"/>
              <a:pPr/>
              <a:t>9</a:t>
            </a:fld>
            <a:endParaRPr lang="sv-SE" noProof="0" dirty="0"/>
          </a:p>
        </p:txBody>
      </p:sp>
      <p:sp>
        <p:nvSpPr>
          <p:cNvPr id="7" name="Platshållare för innehåll 2">
            <a:extLst>
              <a:ext uri="{FF2B5EF4-FFF2-40B4-BE49-F238E27FC236}">
                <a16:creationId xmlns:a16="http://schemas.microsoft.com/office/drawing/2014/main" id="{500100BD-9345-F6D3-17C7-20655B49C3DC}"/>
              </a:ext>
            </a:extLst>
          </p:cNvPr>
          <p:cNvSpPr txBox="1">
            <a:spLocks/>
          </p:cNvSpPr>
          <p:nvPr/>
        </p:nvSpPr>
        <p:spPr>
          <a:xfrm>
            <a:off x="947221" y="1772267"/>
            <a:ext cx="5007453" cy="81438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1400" noProof="0" dirty="0">
                <a:cs typeface="Helvetica" panose="020B0604020202020204" pitchFamily="34" charset="0"/>
              </a:rPr>
              <a:t>Idag: Lönsamheten i både primärproduktion och förädlingsled är för låg, vilket skapar en ond cirkel</a:t>
            </a:r>
          </a:p>
          <a:p>
            <a:pPr marL="0" indent="0">
              <a:buFont typeface="Arial" panose="020B0604020202020204" pitchFamily="34" charset="0"/>
              <a:buNone/>
            </a:pPr>
            <a:endParaRPr lang="sv-SE" sz="1400" noProof="0" dirty="0">
              <a:cs typeface="Helvetica" panose="020B0604020202020204" pitchFamily="34" charset="0"/>
            </a:endParaRPr>
          </a:p>
          <a:p>
            <a:pPr marL="0" indent="0">
              <a:buFont typeface="Arial" panose="020B0604020202020204" pitchFamily="34" charset="0"/>
              <a:buNone/>
            </a:pPr>
            <a:endParaRPr lang="sv-SE" sz="1400" noProof="0" dirty="0">
              <a:cs typeface="Helvetica" panose="020B0604020202020204" pitchFamily="34" charset="0"/>
              <a:sym typeface="Wingdings" panose="05000000000000000000" pitchFamily="2" charset="2"/>
            </a:endParaRPr>
          </a:p>
          <a:p>
            <a:pPr marL="0" indent="0">
              <a:buFont typeface="Arial" panose="020B0604020202020204" pitchFamily="34" charset="0"/>
              <a:buNone/>
            </a:pPr>
            <a:endParaRPr lang="sv-SE" sz="1400" noProof="0" dirty="0">
              <a:cs typeface="Helvetica" panose="020B0604020202020204" pitchFamily="34" charset="0"/>
            </a:endParaRPr>
          </a:p>
        </p:txBody>
      </p:sp>
      <p:sp>
        <p:nvSpPr>
          <p:cNvPr id="8" name="textruta 11">
            <a:extLst>
              <a:ext uri="{FF2B5EF4-FFF2-40B4-BE49-F238E27FC236}">
                <a16:creationId xmlns:a16="http://schemas.microsoft.com/office/drawing/2014/main" id="{1282B7F3-DAD1-0FEB-29DA-CDB4BA101A24}"/>
              </a:ext>
            </a:extLst>
          </p:cNvPr>
          <p:cNvSpPr txBox="1"/>
          <p:nvPr/>
        </p:nvSpPr>
        <p:spPr>
          <a:xfrm>
            <a:off x="7052310" y="1756417"/>
            <a:ext cx="4480086" cy="523220"/>
          </a:xfrm>
          <a:prstGeom prst="rect">
            <a:avLst/>
          </a:prstGeom>
          <a:noFill/>
        </p:spPr>
        <p:txBody>
          <a:bodyPr wrap="square" rtlCol="0">
            <a:spAutoFit/>
          </a:bodyPr>
          <a:lstStyle/>
          <a:p>
            <a:r>
              <a:rPr lang="sv-SE" sz="1400" noProof="0" dirty="0">
                <a:latin typeface="LM Sans Office" pitchFamily="2" charset="77"/>
                <a:cs typeface="Helvetica" panose="020B0604020202020204" pitchFamily="34" charset="0"/>
              </a:rPr>
              <a:t>Tillväxtagendan ska leda till att trenden vänds </a:t>
            </a:r>
            <a:br>
              <a:rPr lang="sv-SE" sz="1400" noProof="0" dirty="0">
                <a:latin typeface="LM Sans Office" pitchFamily="2" charset="77"/>
                <a:cs typeface="Helvetica" panose="020B0604020202020204" pitchFamily="34" charset="0"/>
              </a:rPr>
            </a:br>
            <a:r>
              <a:rPr lang="sv-SE" sz="1400" noProof="0" dirty="0">
                <a:latin typeface="LM Sans Office" pitchFamily="2" charset="77"/>
                <a:cs typeface="Helvetica" panose="020B0604020202020204" pitchFamily="34" charset="0"/>
              </a:rPr>
              <a:t>och att volymer ökar</a:t>
            </a:r>
          </a:p>
        </p:txBody>
      </p:sp>
      <p:sp>
        <p:nvSpPr>
          <p:cNvPr id="9" name="Pil: höger 4">
            <a:extLst>
              <a:ext uri="{FF2B5EF4-FFF2-40B4-BE49-F238E27FC236}">
                <a16:creationId xmlns:a16="http://schemas.microsoft.com/office/drawing/2014/main" id="{7D508D0C-3BC5-4332-FCF7-04EBB35ACF6F}"/>
              </a:ext>
            </a:extLst>
          </p:cNvPr>
          <p:cNvSpPr/>
          <p:nvPr/>
        </p:nvSpPr>
        <p:spPr>
          <a:xfrm>
            <a:off x="5278577" y="3133542"/>
            <a:ext cx="1773733" cy="1235669"/>
          </a:xfrm>
          <a:prstGeom prst="rightArrow">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2200" noProof="0" dirty="0">
              <a:solidFill>
                <a:schemeClr val="tx1"/>
              </a:solidFill>
              <a:latin typeface="LM Sans Office" pitchFamily="2" charset="77"/>
              <a:cs typeface="Helvetica" panose="020B0604020202020204" pitchFamily="34" charset="0"/>
            </a:endParaRPr>
          </a:p>
        </p:txBody>
      </p:sp>
      <p:sp>
        <p:nvSpPr>
          <p:cNvPr id="10" name="Pratbubbla: oval 6">
            <a:extLst>
              <a:ext uri="{FF2B5EF4-FFF2-40B4-BE49-F238E27FC236}">
                <a16:creationId xmlns:a16="http://schemas.microsoft.com/office/drawing/2014/main" id="{CFD82E3F-7893-218B-F906-D48DAAF9642A}"/>
              </a:ext>
            </a:extLst>
          </p:cNvPr>
          <p:cNvSpPr/>
          <p:nvPr/>
        </p:nvSpPr>
        <p:spPr>
          <a:xfrm>
            <a:off x="9292353" y="168372"/>
            <a:ext cx="2685918" cy="1445947"/>
          </a:xfrm>
          <a:prstGeom prst="wedgeEllipseCallout">
            <a:avLst>
              <a:gd name="adj1" fmla="val 44532"/>
              <a:gd name="adj2" fmla="val 55715"/>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sv-SE" sz="1300" noProof="0" dirty="0">
                <a:solidFill>
                  <a:schemeClr val="accent6">
                    <a:lumMod val="75000"/>
                  </a:schemeClr>
                </a:solidFill>
                <a:latin typeface="LM Sans Office" pitchFamily="2" charset="77"/>
                <a:cs typeface="Helvetica"/>
              </a:rPr>
              <a:t>Branschen själv </a:t>
            </a:r>
            <a:br>
              <a:rPr lang="sv-SE" sz="1300" noProof="0" dirty="0">
                <a:solidFill>
                  <a:schemeClr val="accent6">
                    <a:lumMod val="75000"/>
                  </a:schemeClr>
                </a:solidFill>
                <a:latin typeface="LM Sans Office" pitchFamily="2" charset="77"/>
                <a:cs typeface="Helvetica"/>
              </a:rPr>
            </a:br>
            <a:r>
              <a:rPr lang="sv-SE" sz="1300" noProof="0" dirty="0">
                <a:solidFill>
                  <a:schemeClr val="accent6">
                    <a:lumMod val="75000"/>
                  </a:schemeClr>
                </a:solidFill>
                <a:latin typeface="LM Sans Office" pitchFamily="2" charset="77"/>
                <a:cs typeface="Helvetica"/>
              </a:rPr>
              <a:t>måste ta större ansvar för produktivitet och lönsamhet</a:t>
            </a:r>
          </a:p>
        </p:txBody>
      </p:sp>
      <p:graphicFrame>
        <p:nvGraphicFramePr>
          <p:cNvPr id="11" name="Table 10">
            <a:extLst>
              <a:ext uri="{FF2B5EF4-FFF2-40B4-BE49-F238E27FC236}">
                <a16:creationId xmlns:a16="http://schemas.microsoft.com/office/drawing/2014/main" id="{5C7058BA-A661-82B4-8231-8155CD57B328}"/>
              </a:ext>
            </a:extLst>
          </p:cNvPr>
          <p:cNvGraphicFramePr>
            <a:graphicFrameLocks noGrp="1"/>
          </p:cNvGraphicFramePr>
          <p:nvPr/>
        </p:nvGraphicFramePr>
        <p:xfrm>
          <a:off x="947221" y="5654299"/>
          <a:ext cx="10406579" cy="750720"/>
        </p:xfrm>
        <a:graphic>
          <a:graphicData uri="http://schemas.openxmlformats.org/drawingml/2006/table">
            <a:tbl>
              <a:tblPr firstRow="1" bandRow="1">
                <a:tableStyleId>{5C22544A-7EE6-4342-B048-85BDC9FD1C3A}</a:tableStyleId>
              </a:tblPr>
              <a:tblGrid>
                <a:gridCol w="620322">
                  <a:extLst>
                    <a:ext uri="{9D8B030D-6E8A-4147-A177-3AD203B41FA5}">
                      <a16:colId xmlns:a16="http://schemas.microsoft.com/office/drawing/2014/main" val="1433196824"/>
                    </a:ext>
                  </a:extLst>
                </a:gridCol>
                <a:gridCol w="9786257">
                  <a:extLst>
                    <a:ext uri="{9D8B030D-6E8A-4147-A177-3AD203B41FA5}">
                      <a16:colId xmlns:a16="http://schemas.microsoft.com/office/drawing/2014/main" val="116562029"/>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0" i="0" noProof="0" dirty="0">
                          <a:solidFill>
                            <a:schemeClr val="bg1"/>
                          </a:solidFill>
                          <a:latin typeface="LM Sans Office" pitchFamily="2" charset="77"/>
                          <a:cs typeface="Helvetica" panose="020B0604020202020204" pitchFamily="34" charset="0"/>
                        </a:rPr>
                        <a:t>MÅL:</a:t>
                      </a:r>
                      <a:endParaRPr kumimoji="0" lang="sv-SE" sz="1400" b="0" i="0" u="none" strike="noStrike" kern="1200" cap="none" spc="0" normalizeH="0" baseline="0" noProof="0" dirty="0">
                        <a:ln>
                          <a:noFill/>
                        </a:ln>
                        <a:solidFill>
                          <a:schemeClr val="bg1"/>
                        </a:solidFill>
                        <a:effectLst/>
                        <a:uLnTx/>
                        <a:uFillTx/>
                        <a:latin typeface="LM Sans Office" pitchFamily="2" charset="77"/>
                        <a:cs typeface="Helvetica" panose="020B0604020202020204" pitchFamily="34" charset="0"/>
                      </a:endParaRPr>
                    </a:p>
                  </a:txBody>
                  <a:tcPr marL="180000" marR="0" marT="144000" marB="180000">
                    <a:lnR w="12700" cmpd="sng">
                      <a:noFill/>
                    </a:ln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0" i="0" noProof="0" dirty="0">
                          <a:solidFill>
                            <a:schemeClr val="bg1"/>
                          </a:solidFill>
                          <a:latin typeface="LM Sans Office" pitchFamily="2" charset="77"/>
                          <a:cs typeface="Helvetica"/>
                        </a:rPr>
                        <a:t>En lönsam och konkurrenskraftig svensk köttproduktion som stärker Sveriges försörjningsförmåga, driver utveckling i hela värdekedjan och möjliggör en långsiktigt hållbar ökning av produktionsvolymer.</a:t>
                      </a:r>
                    </a:p>
                  </a:txBody>
                  <a:tcPr marL="180000" marR="180000" marT="144000" marB="180000">
                    <a:lnL w="12700" cmpd="sng">
                      <a:noFill/>
                    </a:lnL>
                    <a:solidFill>
                      <a:schemeClr val="accent6"/>
                    </a:solidFill>
                  </a:tcPr>
                </a:tc>
                <a:extLst>
                  <a:ext uri="{0D108BD9-81ED-4DB2-BD59-A6C34878D82A}">
                    <a16:rowId xmlns:a16="http://schemas.microsoft.com/office/drawing/2014/main" val="722381870"/>
                  </a:ext>
                </a:extLst>
              </a:tr>
            </a:tbl>
          </a:graphicData>
        </a:graphic>
      </p:graphicFrame>
      <p:graphicFrame>
        <p:nvGraphicFramePr>
          <p:cNvPr id="12" name="Diagram 11">
            <a:extLst>
              <a:ext uri="{FF2B5EF4-FFF2-40B4-BE49-F238E27FC236}">
                <a16:creationId xmlns:a16="http://schemas.microsoft.com/office/drawing/2014/main" id="{81BC609A-F9B8-78F6-0A6F-CCBB83EA3522}"/>
              </a:ext>
            </a:extLst>
          </p:cNvPr>
          <p:cNvGraphicFramePr/>
          <p:nvPr/>
        </p:nvGraphicFramePr>
        <p:xfrm>
          <a:off x="1043347" y="2421648"/>
          <a:ext cx="4005397" cy="2983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Diagram 12">
            <a:extLst>
              <a:ext uri="{FF2B5EF4-FFF2-40B4-BE49-F238E27FC236}">
                <a16:creationId xmlns:a16="http://schemas.microsoft.com/office/drawing/2014/main" id="{045683D3-7A76-5F0F-D157-6BA0DDBFF0DB}"/>
              </a:ext>
            </a:extLst>
          </p:cNvPr>
          <p:cNvGraphicFramePr/>
          <p:nvPr/>
        </p:nvGraphicFramePr>
        <p:xfrm>
          <a:off x="7239381" y="2448308"/>
          <a:ext cx="4005397" cy="298395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5534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0E6061-F7C6-A5E4-048A-B03C08475119}"/>
              </a:ext>
            </a:extLst>
          </p:cNvPr>
          <p:cNvSpPr>
            <a:spLocks noGrp="1"/>
          </p:cNvSpPr>
          <p:nvPr>
            <p:ph type="title"/>
          </p:nvPr>
        </p:nvSpPr>
        <p:spPr>
          <a:xfrm>
            <a:off x="838200" y="497841"/>
            <a:ext cx="10515600" cy="1192848"/>
          </a:xfrm>
        </p:spPr>
        <p:txBody>
          <a:bodyPr/>
          <a:lstStyle/>
          <a:p>
            <a:pPr lvl="0" algn="ctr">
              <a:lnSpc>
                <a:spcPct val="100000"/>
              </a:lnSpc>
              <a:spcBef>
                <a:spcPts val="0"/>
              </a:spcBef>
              <a:defRPr/>
            </a:pPr>
            <a:r>
              <a:rPr lang="sv-SE" sz="4000" b="1" dirty="0">
                <a:latin typeface="Helvetica" panose="020B0604020202020204" pitchFamily="34" charset="0"/>
                <a:cs typeface="Helvetica" panose="020B0604020202020204" pitchFamily="34" charset="0"/>
              </a:rPr>
              <a:t>Gemensam strategisk utveckling: </a:t>
            </a:r>
            <a:br>
              <a:rPr lang="sv-SE" sz="5400" b="1" dirty="0">
                <a:latin typeface="Helvetica" panose="020B0604020202020204" pitchFamily="34" charset="0"/>
                <a:cs typeface="Helvetica" panose="020B0604020202020204" pitchFamily="34" charset="0"/>
              </a:rPr>
            </a:br>
            <a:r>
              <a:rPr lang="sv-SE" sz="2000" dirty="0">
                <a:latin typeface="Helvetica" panose="020B0604020202020204" pitchFamily="34" charset="0"/>
                <a:cs typeface="Helvetica" panose="020B0604020202020204" pitchFamily="34" charset="0"/>
              </a:rPr>
              <a:t>Näringen och politiken i samverkan </a:t>
            </a:r>
            <a:br>
              <a:rPr lang="sv-SE" dirty="0">
                <a:latin typeface="Helvetica" panose="020B0604020202020204" pitchFamily="34" charset="0"/>
                <a:cs typeface="Helvetica" panose="020B0604020202020204" pitchFamily="34" charset="0"/>
              </a:rPr>
            </a:br>
            <a:endParaRPr lang="sv-SE" dirty="0"/>
          </a:p>
        </p:txBody>
      </p:sp>
      <p:sp>
        <p:nvSpPr>
          <p:cNvPr id="4" name="Slide Number Placeholder 3">
            <a:extLst>
              <a:ext uri="{FF2B5EF4-FFF2-40B4-BE49-F238E27FC236}">
                <a16:creationId xmlns:a16="http://schemas.microsoft.com/office/drawing/2014/main" id="{64455B5D-9C4D-1B10-A4D2-FB7D803DC5C1}"/>
              </a:ext>
            </a:extLst>
          </p:cNvPr>
          <p:cNvSpPr>
            <a:spLocks noGrp="1"/>
          </p:cNvSpPr>
          <p:nvPr>
            <p:ph type="sldNum" sz="quarter" idx="12"/>
          </p:nvPr>
        </p:nvSpPr>
        <p:spPr/>
        <p:txBody>
          <a:bodyPr/>
          <a:lstStyle/>
          <a:p>
            <a:fld id="{0D82F364-8952-41CD-8A53-9C58B80FD0AE}" type="slidenum">
              <a:rPr lang="sv-SE" smtClean="0"/>
              <a:pPr/>
              <a:t>10</a:t>
            </a:fld>
            <a:endParaRPr lang="sv-SE"/>
          </a:p>
        </p:txBody>
      </p:sp>
      <p:sp>
        <p:nvSpPr>
          <p:cNvPr id="26" name="textruta 1">
            <a:extLst>
              <a:ext uri="{FF2B5EF4-FFF2-40B4-BE49-F238E27FC236}">
                <a16:creationId xmlns:a16="http://schemas.microsoft.com/office/drawing/2014/main" id="{AB5C23A9-0263-84FE-1B05-0B86DD328690}"/>
              </a:ext>
            </a:extLst>
          </p:cNvPr>
          <p:cNvSpPr txBox="1"/>
          <p:nvPr/>
        </p:nvSpPr>
        <p:spPr>
          <a:xfrm>
            <a:off x="2439431" y="6142971"/>
            <a:ext cx="7056771"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1" i="0" u="none" strike="noStrike" kern="1200" cap="none" spc="0" normalizeH="0" baseline="0" noProof="0" dirty="0">
              <a:ln>
                <a:noFill/>
              </a:ln>
              <a:solidFill>
                <a:schemeClr val="accent1"/>
              </a:solidFill>
              <a:effectLst/>
              <a:uLnTx/>
              <a:uFillTx/>
              <a:latin typeface="LM Sans Office" pitchFamily="2" charset="77"/>
              <a:cs typeface="Helvetica"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chemeClr val="accent1"/>
                </a:solidFill>
                <a:effectLst/>
                <a:uLnTx/>
                <a:uFillTx/>
                <a:latin typeface="LM Sans Office" pitchFamily="2" charset="77"/>
                <a:cs typeface="Helvetica" panose="020B0604020202020204" pitchFamily="34" charset="0"/>
              </a:rPr>
              <a:t>Konkurrenskraft                    Lönsamhet                     Framtidstro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1" i="0" u="none" strike="noStrike" kern="1200" cap="none" spc="0" normalizeH="0" baseline="0" noProof="0" dirty="0">
              <a:ln>
                <a:noFill/>
              </a:ln>
              <a:solidFill>
                <a:schemeClr val="accent1"/>
              </a:solidFill>
              <a:effectLst/>
              <a:uLnTx/>
              <a:uFillTx/>
              <a:latin typeface="LM Sans Office" pitchFamily="2" charset="77"/>
              <a:cs typeface="Helvetica" panose="020B0604020202020204" pitchFamily="34" charset="0"/>
            </a:endParaRPr>
          </a:p>
        </p:txBody>
      </p:sp>
      <p:sp>
        <p:nvSpPr>
          <p:cNvPr id="27" name="Pil: höger 7">
            <a:extLst>
              <a:ext uri="{FF2B5EF4-FFF2-40B4-BE49-F238E27FC236}">
                <a16:creationId xmlns:a16="http://schemas.microsoft.com/office/drawing/2014/main" id="{A5417CE1-A589-0A9B-982C-7E2F61825CE8}"/>
              </a:ext>
            </a:extLst>
          </p:cNvPr>
          <p:cNvSpPr/>
          <p:nvPr/>
        </p:nvSpPr>
        <p:spPr>
          <a:xfrm>
            <a:off x="5238807" y="6063379"/>
            <a:ext cx="318977" cy="265813"/>
          </a:xfrm>
          <a:prstGeom prst="rightArrow">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accent1"/>
                </a:solidFill>
                <a:latin typeface="LM Sans Office" pitchFamily="2" charset="77"/>
              </a:rPr>
              <a:t>              </a:t>
            </a:r>
          </a:p>
        </p:txBody>
      </p:sp>
      <p:sp>
        <p:nvSpPr>
          <p:cNvPr id="28" name="Pil: höger 8">
            <a:extLst>
              <a:ext uri="{FF2B5EF4-FFF2-40B4-BE49-F238E27FC236}">
                <a16:creationId xmlns:a16="http://schemas.microsoft.com/office/drawing/2014/main" id="{8D5B4697-51C6-A19F-0611-264A7569C414}"/>
              </a:ext>
            </a:extLst>
          </p:cNvPr>
          <p:cNvSpPr/>
          <p:nvPr/>
        </p:nvSpPr>
        <p:spPr>
          <a:xfrm>
            <a:off x="6771292" y="6027226"/>
            <a:ext cx="318977" cy="265813"/>
          </a:xfrm>
          <a:prstGeom prst="rightArrow">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accent1"/>
                </a:solidFill>
                <a:latin typeface="LM Sans Office" pitchFamily="2" charset="77"/>
              </a:rPr>
              <a:t>              </a:t>
            </a:r>
          </a:p>
        </p:txBody>
      </p:sp>
      <p:grpSp>
        <p:nvGrpSpPr>
          <p:cNvPr id="81" name="Group 80">
            <a:extLst>
              <a:ext uri="{FF2B5EF4-FFF2-40B4-BE49-F238E27FC236}">
                <a16:creationId xmlns:a16="http://schemas.microsoft.com/office/drawing/2014/main" id="{6F53BA07-69AA-0625-88C4-E6AFA18F3413}"/>
              </a:ext>
            </a:extLst>
          </p:cNvPr>
          <p:cNvGrpSpPr/>
          <p:nvPr/>
        </p:nvGrpSpPr>
        <p:grpSpPr>
          <a:xfrm>
            <a:off x="1536866" y="1904068"/>
            <a:ext cx="8861899" cy="3631001"/>
            <a:chOff x="838200" y="1689176"/>
            <a:chExt cx="10439400" cy="4517072"/>
          </a:xfrm>
        </p:grpSpPr>
        <p:grpSp>
          <p:nvGrpSpPr>
            <p:cNvPr id="6" name="Group 5">
              <a:extLst>
                <a:ext uri="{FF2B5EF4-FFF2-40B4-BE49-F238E27FC236}">
                  <a16:creationId xmlns:a16="http://schemas.microsoft.com/office/drawing/2014/main" id="{9E4DFCFE-E781-2A99-2837-6448C3B0F859}"/>
                </a:ext>
              </a:extLst>
            </p:cNvPr>
            <p:cNvGrpSpPr/>
            <p:nvPr/>
          </p:nvGrpSpPr>
          <p:grpSpPr>
            <a:xfrm>
              <a:off x="838200" y="1689176"/>
              <a:ext cx="10439400" cy="4517072"/>
              <a:chOff x="477884" y="1049084"/>
              <a:chExt cx="8322033" cy="4964626"/>
            </a:xfrm>
          </p:grpSpPr>
          <p:sp>
            <p:nvSpPr>
              <p:cNvPr id="7" name="Rektangel 16">
                <a:extLst>
                  <a:ext uri="{FF2B5EF4-FFF2-40B4-BE49-F238E27FC236}">
                    <a16:creationId xmlns:a16="http://schemas.microsoft.com/office/drawing/2014/main" id="{C2441B57-5602-E456-5640-7E58DF00AE80}"/>
                  </a:ext>
                </a:extLst>
              </p:cNvPr>
              <p:cNvSpPr/>
              <p:nvPr/>
            </p:nvSpPr>
            <p:spPr>
              <a:xfrm>
                <a:off x="3260190" y="1049084"/>
                <a:ext cx="2753195" cy="2482137"/>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8" name="Rektangel 13">
                <a:extLst>
                  <a:ext uri="{FF2B5EF4-FFF2-40B4-BE49-F238E27FC236}">
                    <a16:creationId xmlns:a16="http://schemas.microsoft.com/office/drawing/2014/main" id="{1DA808D6-2782-C0EB-8C7D-5D7558D64717}"/>
                  </a:ext>
                </a:extLst>
              </p:cNvPr>
              <p:cNvSpPr/>
              <p:nvPr/>
            </p:nvSpPr>
            <p:spPr>
              <a:xfrm>
                <a:off x="477884" y="1049084"/>
                <a:ext cx="2789278" cy="2482138"/>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9" name="Rektangel 14">
                <a:extLst>
                  <a:ext uri="{FF2B5EF4-FFF2-40B4-BE49-F238E27FC236}">
                    <a16:creationId xmlns:a16="http://schemas.microsoft.com/office/drawing/2014/main" id="{9C3D2EE2-94D9-A768-9D4B-6604655EAF89}"/>
                  </a:ext>
                </a:extLst>
              </p:cNvPr>
              <p:cNvSpPr/>
              <p:nvPr/>
            </p:nvSpPr>
            <p:spPr>
              <a:xfrm>
                <a:off x="477885" y="3531573"/>
                <a:ext cx="2789278" cy="2482137"/>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0" name="Rektangel 15">
                <a:extLst>
                  <a:ext uri="{FF2B5EF4-FFF2-40B4-BE49-F238E27FC236}">
                    <a16:creationId xmlns:a16="http://schemas.microsoft.com/office/drawing/2014/main" id="{4C08CBC9-8527-D895-5D75-20CB532090E9}"/>
                  </a:ext>
                </a:extLst>
              </p:cNvPr>
              <p:cNvSpPr/>
              <p:nvPr/>
            </p:nvSpPr>
            <p:spPr>
              <a:xfrm>
                <a:off x="3267162" y="3531221"/>
                <a:ext cx="2746223" cy="2482489"/>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1" name="Rektangel 17">
                <a:extLst>
                  <a:ext uri="{FF2B5EF4-FFF2-40B4-BE49-F238E27FC236}">
                    <a16:creationId xmlns:a16="http://schemas.microsoft.com/office/drawing/2014/main" id="{BEB8ED6D-67C1-CE72-8C1E-EA432B00F591}"/>
                  </a:ext>
                </a:extLst>
              </p:cNvPr>
              <p:cNvSpPr/>
              <p:nvPr/>
            </p:nvSpPr>
            <p:spPr>
              <a:xfrm>
                <a:off x="6010639" y="3518043"/>
                <a:ext cx="2789278" cy="2495666"/>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2" name="Rektangel 18">
                <a:extLst>
                  <a:ext uri="{FF2B5EF4-FFF2-40B4-BE49-F238E27FC236}">
                    <a16:creationId xmlns:a16="http://schemas.microsoft.com/office/drawing/2014/main" id="{1F87479B-41D2-1EB9-90AB-D82725F528BB}"/>
                  </a:ext>
                </a:extLst>
              </p:cNvPr>
              <p:cNvSpPr/>
              <p:nvPr/>
            </p:nvSpPr>
            <p:spPr>
              <a:xfrm>
                <a:off x="6010638" y="1049084"/>
                <a:ext cx="2789279" cy="2482137"/>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4" name="Flödesschema: Koppling 20">
                <a:extLst>
                  <a:ext uri="{FF2B5EF4-FFF2-40B4-BE49-F238E27FC236}">
                    <a16:creationId xmlns:a16="http://schemas.microsoft.com/office/drawing/2014/main" id="{AD654BD6-C8BA-9B85-8AA5-921562F30F92}"/>
                  </a:ext>
                </a:extLst>
              </p:cNvPr>
              <p:cNvSpPr/>
              <p:nvPr/>
            </p:nvSpPr>
            <p:spPr>
              <a:xfrm>
                <a:off x="1570426" y="2990814"/>
                <a:ext cx="615478" cy="783074"/>
              </a:xfrm>
              <a:prstGeom prst="flowChartConnector">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grpSp>
        <p:sp>
          <p:nvSpPr>
            <p:cNvPr id="20" name="Platshållare för innehåll 2">
              <a:extLst>
                <a:ext uri="{FF2B5EF4-FFF2-40B4-BE49-F238E27FC236}">
                  <a16:creationId xmlns:a16="http://schemas.microsoft.com/office/drawing/2014/main" id="{9566B492-5627-93B5-D97A-980BDB727A79}"/>
                </a:ext>
              </a:extLst>
            </p:cNvPr>
            <p:cNvSpPr txBox="1">
              <a:spLocks/>
            </p:cNvSpPr>
            <p:nvPr/>
          </p:nvSpPr>
          <p:spPr>
            <a:xfrm>
              <a:off x="4684821" y="2256641"/>
              <a:ext cx="2804088" cy="692663"/>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Genomföra en</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tillväxtfrämjande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och långsiktig </a:t>
              </a:r>
              <a:b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b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politik</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endParaRPr>
            </a:p>
          </p:txBody>
        </p:sp>
        <p:sp>
          <p:nvSpPr>
            <p:cNvPr id="21" name="Platshållare för innehåll 2">
              <a:extLst>
                <a:ext uri="{FF2B5EF4-FFF2-40B4-BE49-F238E27FC236}">
                  <a16:creationId xmlns:a16="http://schemas.microsoft.com/office/drawing/2014/main" id="{74DFDE2D-376C-E93F-5A9C-DB08A3BC70D3}"/>
                </a:ext>
              </a:extLst>
            </p:cNvPr>
            <p:cNvSpPr txBox="1">
              <a:spLocks/>
            </p:cNvSpPr>
            <p:nvPr/>
          </p:nvSpPr>
          <p:spPr>
            <a:xfrm>
              <a:off x="1186567" y="2579567"/>
              <a:ext cx="2776955" cy="692664"/>
            </a:xfrm>
            <a:prstGeom prst="rect">
              <a:avLst/>
            </a:prstGeom>
            <a:noFill/>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90000"/>
                </a:lnSpc>
                <a:spcBef>
                  <a:spcPts val="0"/>
                </a:spcBef>
                <a:buFont typeface="Arial" panose="020B0604020202020204" pitchFamily="34" charset="0"/>
                <a:buNone/>
                <a:defRPr/>
              </a:pPr>
              <a:r>
                <a:rPr lang="sv-SE" sz="1400" dirty="0">
                  <a:solidFill>
                    <a:schemeClr val="bg1"/>
                  </a:solidFill>
                  <a:cs typeface="Helvetica" panose="020B0604020202020204" pitchFamily="34" charset="0"/>
                </a:rPr>
                <a:t>Höja produktivitet </a:t>
              </a:r>
            </a:p>
            <a:p>
              <a:pPr marL="0" indent="0" algn="ctr">
                <a:lnSpc>
                  <a:spcPct val="90000"/>
                </a:lnSpc>
                <a:spcBef>
                  <a:spcPts val="0"/>
                </a:spcBef>
                <a:buFont typeface="Arial" panose="020B0604020202020204" pitchFamily="34" charset="0"/>
                <a:buNone/>
                <a:defRPr/>
              </a:pPr>
              <a:r>
                <a:rPr lang="sv-SE" sz="1400" dirty="0">
                  <a:solidFill>
                    <a:schemeClr val="bg1"/>
                  </a:solidFill>
                  <a:cs typeface="Helvetica" panose="020B0604020202020204" pitchFamily="34" charset="0"/>
                </a:rPr>
                <a:t>i hela värdekedjan</a:t>
              </a:r>
            </a:p>
          </p:txBody>
        </p:sp>
        <p:sp>
          <p:nvSpPr>
            <p:cNvPr id="22" name="Platshållare för innehåll 2">
              <a:extLst>
                <a:ext uri="{FF2B5EF4-FFF2-40B4-BE49-F238E27FC236}">
                  <a16:creationId xmlns:a16="http://schemas.microsoft.com/office/drawing/2014/main" id="{C0CF530D-9189-4FD4-DDD8-40D5DE3D6830}"/>
                </a:ext>
              </a:extLst>
            </p:cNvPr>
            <p:cNvSpPr txBox="1">
              <a:spLocks/>
            </p:cNvSpPr>
            <p:nvPr/>
          </p:nvSpPr>
          <p:spPr>
            <a:xfrm>
              <a:off x="1483776" y="4768210"/>
              <a:ext cx="2085212" cy="741351"/>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endParaRPr>
            </a:p>
            <a:p>
              <a:pPr marL="0" indent="0" algn="ctr">
                <a:spcBef>
                  <a:spcPts val="0"/>
                </a:spcBef>
                <a:buNone/>
                <a:defRPr/>
              </a:pPr>
              <a:r>
                <a:rPr lang="sv-SE" sz="1400" dirty="0">
                  <a:solidFill>
                    <a:schemeClr val="bg1"/>
                  </a:solidFill>
                  <a:latin typeface="LM Sans Office" pitchFamily="2" charset="77"/>
                  <a:cs typeface="Helvetica" panose="020B0604020202020204" pitchFamily="34" charset="0"/>
                </a:rPr>
                <a:t>Öka riskdelningen i hela värdekedjan </a:t>
              </a:r>
              <a:br>
                <a:rPr lang="sv-SE" sz="1400" dirty="0">
                  <a:solidFill>
                    <a:schemeClr val="bg1"/>
                  </a:solidFill>
                  <a:latin typeface="LM Sans Office" pitchFamily="2" charset="77"/>
                  <a:cs typeface="Helvetica" panose="020B0604020202020204" pitchFamily="34" charset="0"/>
                </a:rPr>
              </a:br>
              <a:endPar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endParaRPr>
            </a:p>
          </p:txBody>
        </p:sp>
        <p:sp>
          <p:nvSpPr>
            <p:cNvPr id="23" name="Platshållare för innehåll 2">
              <a:extLst>
                <a:ext uri="{FF2B5EF4-FFF2-40B4-BE49-F238E27FC236}">
                  <a16:creationId xmlns:a16="http://schemas.microsoft.com/office/drawing/2014/main" id="{C76F4CA2-ED37-DB73-CC76-12C187CEAD97}"/>
                </a:ext>
              </a:extLst>
            </p:cNvPr>
            <p:cNvSpPr txBox="1">
              <a:spLocks/>
            </p:cNvSpPr>
            <p:nvPr/>
          </p:nvSpPr>
          <p:spPr>
            <a:xfrm>
              <a:off x="8190879" y="2562859"/>
              <a:ext cx="2738838" cy="692663"/>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Främja och stimulera investeringsviljan</a:t>
              </a:r>
            </a:p>
          </p:txBody>
        </p:sp>
        <p:sp>
          <p:nvSpPr>
            <p:cNvPr id="24" name="Platshållare för innehåll 2">
              <a:extLst>
                <a:ext uri="{FF2B5EF4-FFF2-40B4-BE49-F238E27FC236}">
                  <a16:creationId xmlns:a16="http://schemas.microsoft.com/office/drawing/2014/main" id="{B5CFD7D5-1EE3-C816-27AD-C94C11F75E1D}"/>
                </a:ext>
              </a:extLst>
            </p:cNvPr>
            <p:cNvSpPr txBox="1">
              <a:spLocks/>
            </p:cNvSpPr>
            <p:nvPr/>
          </p:nvSpPr>
          <p:spPr>
            <a:xfrm>
              <a:off x="8696104" y="4833276"/>
              <a:ext cx="1905643" cy="747053"/>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Driva ökad efterfrågan och marknadstillväxt </a:t>
              </a:r>
            </a:p>
          </p:txBody>
        </p:sp>
        <p:sp>
          <p:nvSpPr>
            <p:cNvPr id="25" name="Platshållare för innehåll 2">
              <a:extLst>
                <a:ext uri="{FF2B5EF4-FFF2-40B4-BE49-F238E27FC236}">
                  <a16:creationId xmlns:a16="http://schemas.microsoft.com/office/drawing/2014/main" id="{FB6115A6-7396-D294-C6D2-EFC52F3E4ABF}"/>
                </a:ext>
              </a:extLst>
            </p:cNvPr>
            <p:cNvSpPr txBox="1">
              <a:spLocks/>
            </p:cNvSpPr>
            <p:nvPr/>
          </p:nvSpPr>
          <p:spPr>
            <a:xfrm>
              <a:off x="4886099" y="4794872"/>
              <a:ext cx="2155947" cy="775917"/>
            </a:xfrm>
            <a:prstGeom prst="rect">
              <a:avLst/>
            </a:prstGeom>
            <a:noFill/>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Tx/>
                <a:buSzTx/>
                <a:buFont typeface="Arial" panose="020B0604020202020204" pitchFamily="34" charset="0"/>
                <a:buNone/>
                <a:tabLst/>
                <a:defRPr/>
              </a:pP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Utveckla starka</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kommersiella</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sv-SE" sz="1400" u="none" strike="noStrike" kern="1200" cap="none" spc="0" normalizeH="0" baseline="0" noProof="0" dirty="0">
                  <a:ln>
                    <a:noFill/>
                  </a:ln>
                  <a:solidFill>
                    <a:schemeClr val="bg1"/>
                  </a:solidFill>
                  <a:effectLst/>
                  <a:uLnTx/>
                  <a:uFillTx/>
                  <a:latin typeface="LM Sans Office" pitchFamily="2" charset="77"/>
                  <a:ea typeface="+mn-ea"/>
                  <a:cs typeface="Helvetica" panose="020B0604020202020204" pitchFamily="34" charset="0"/>
                </a:rPr>
                <a:t>mervärden</a:t>
              </a:r>
            </a:p>
          </p:txBody>
        </p:sp>
        <p:sp>
          <p:nvSpPr>
            <p:cNvPr id="30" name="Flödesschema: Koppling 20">
              <a:extLst>
                <a:ext uri="{FF2B5EF4-FFF2-40B4-BE49-F238E27FC236}">
                  <a16:creationId xmlns:a16="http://schemas.microsoft.com/office/drawing/2014/main" id="{F1DA7EA8-9D19-591A-25F5-30720D6D7FBB}"/>
                </a:ext>
              </a:extLst>
            </p:cNvPr>
            <p:cNvSpPr/>
            <p:nvPr/>
          </p:nvSpPr>
          <p:spPr>
            <a:xfrm>
              <a:off x="4054898" y="4744143"/>
              <a:ext cx="772073" cy="712481"/>
            </a:xfrm>
            <a:prstGeom prst="flowChartConnector">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31" name="Flödesschema: Koppling 20">
              <a:extLst>
                <a:ext uri="{FF2B5EF4-FFF2-40B4-BE49-F238E27FC236}">
                  <a16:creationId xmlns:a16="http://schemas.microsoft.com/office/drawing/2014/main" id="{C9379BF0-0CAF-991A-3651-0536ACDD39CE}"/>
                </a:ext>
              </a:extLst>
            </p:cNvPr>
            <p:cNvSpPr/>
            <p:nvPr/>
          </p:nvSpPr>
          <p:spPr>
            <a:xfrm>
              <a:off x="7269420" y="4782646"/>
              <a:ext cx="772073" cy="712481"/>
            </a:xfrm>
            <a:prstGeom prst="flowChartConnector">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32" name="Flödesschema: Koppling 20">
              <a:extLst>
                <a:ext uri="{FF2B5EF4-FFF2-40B4-BE49-F238E27FC236}">
                  <a16:creationId xmlns:a16="http://schemas.microsoft.com/office/drawing/2014/main" id="{1C168E4A-0305-46B2-07BC-0BCCC986432A}"/>
                </a:ext>
              </a:extLst>
            </p:cNvPr>
            <p:cNvSpPr/>
            <p:nvPr/>
          </p:nvSpPr>
          <p:spPr>
            <a:xfrm>
              <a:off x="7510119" y="2503103"/>
              <a:ext cx="772073" cy="712481"/>
            </a:xfrm>
            <a:prstGeom prst="flowChartConnector">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33" name="Flödesschema: Koppling 20">
              <a:extLst>
                <a:ext uri="{FF2B5EF4-FFF2-40B4-BE49-F238E27FC236}">
                  <a16:creationId xmlns:a16="http://schemas.microsoft.com/office/drawing/2014/main" id="{316A32E2-42F4-30A2-DEF8-36E9C8F8269C}"/>
                </a:ext>
              </a:extLst>
            </p:cNvPr>
            <p:cNvSpPr/>
            <p:nvPr/>
          </p:nvSpPr>
          <p:spPr>
            <a:xfrm>
              <a:off x="9235023" y="3675313"/>
              <a:ext cx="772073" cy="712481"/>
            </a:xfrm>
            <a:prstGeom prst="flowChartConnector">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34" name="Flödesschema: Koppling 20">
              <a:extLst>
                <a:ext uri="{FF2B5EF4-FFF2-40B4-BE49-F238E27FC236}">
                  <a16:creationId xmlns:a16="http://schemas.microsoft.com/office/drawing/2014/main" id="{3AAE6008-3A6B-14D4-D5AE-845139A0B18B}"/>
                </a:ext>
              </a:extLst>
            </p:cNvPr>
            <p:cNvSpPr/>
            <p:nvPr/>
          </p:nvSpPr>
          <p:spPr>
            <a:xfrm>
              <a:off x="5693513" y="3455862"/>
              <a:ext cx="772073" cy="712481"/>
            </a:xfrm>
            <a:prstGeom prst="flowChartConnector">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35" name="Flödesschema: Koppling 20">
              <a:extLst>
                <a:ext uri="{FF2B5EF4-FFF2-40B4-BE49-F238E27FC236}">
                  <a16:creationId xmlns:a16="http://schemas.microsoft.com/office/drawing/2014/main" id="{25DA96BF-206C-39D5-DD3E-C361E91AC2A1}"/>
                </a:ext>
              </a:extLst>
            </p:cNvPr>
            <p:cNvSpPr/>
            <p:nvPr/>
          </p:nvSpPr>
          <p:spPr>
            <a:xfrm>
              <a:off x="4014612" y="2493602"/>
              <a:ext cx="772073" cy="712481"/>
            </a:xfrm>
            <a:prstGeom prst="flowChartConnector">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grpSp>
      <p:pic>
        <p:nvPicPr>
          <p:cNvPr id="89" name="Graphic 88">
            <a:extLst>
              <a:ext uri="{FF2B5EF4-FFF2-40B4-BE49-F238E27FC236}">
                <a16:creationId xmlns:a16="http://schemas.microsoft.com/office/drawing/2014/main" id="{67CBD8CB-884F-3F16-7CC4-8304100329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28540" y="5725646"/>
            <a:ext cx="538745" cy="603160"/>
          </a:xfrm>
          <a:prstGeom prst="rect">
            <a:avLst/>
          </a:prstGeom>
        </p:spPr>
      </p:pic>
      <p:pic>
        <p:nvPicPr>
          <p:cNvPr id="91" name="Graphic 90">
            <a:extLst>
              <a:ext uri="{FF2B5EF4-FFF2-40B4-BE49-F238E27FC236}">
                <a16:creationId xmlns:a16="http://schemas.microsoft.com/office/drawing/2014/main" id="{C55F6756-AFF6-BD2B-26DB-AE62D3E52FC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07132" y="5705371"/>
            <a:ext cx="655405" cy="587668"/>
          </a:xfrm>
          <a:prstGeom prst="rect">
            <a:avLst/>
          </a:prstGeom>
        </p:spPr>
      </p:pic>
      <p:pic>
        <p:nvPicPr>
          <p:cNvPr id="93" name="Graphic 92">
            <a:extLst>
              <a:ext uri="{FF2B5EF4-FFF2-40B4-BE49-F238E27FC236}">
                <a16:creationId xmlns:a16="http://schemas.microsoft.com/office/drawing/2014/main" id="{22317288-9623-2553-1505-6647EF8F25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49664" y="5749843"/>
            <a:ext cx="700001" cy="565698"/>
          </a:xfrm>
          <a:prstGeom prst="rect">
            <a:avLst/>
          </a:prstGeom>
        </p:spPr>
      </p:pic>
    </p:spTree>
    <p:extLst>
      <p:ext uri="{BB962C8B-B14F-4D97-AF65-F5344CB8AC3E}">
        <p14:creationId xmlns:p14="http://schemas.microsoft.com/office/powerpoint/2010/main" val="207544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D7CCE-D6EB-C8A1-B089-3746518B3853}"/>
            </a:ext>
          </a:extLst>
        </p:cNvPr>
        <p:cNvGrpSpPr/>
        <p:nvPr/>
      </p:nvGrpSpPr>
      <p:grpSpPr>
        <a:xfrm>
          <a:off x="0" y="0"/>
          <a:ext cx="0" cy="0"/>
          <a:chOff x="0" y="0"/>
          <a:chExt cx="0" cy="0"/>
        </a:xfrm>
      </p:grpSpPr>
      <p:sp>
        <p:nvSpPr>
          <p:cNvPr id="9" name="Rubrik 1">
            <a:extLst>
              <a:ext uri="{FF2B5EF4-FFF2-40B4-BE49-F238E27FC236}">
                <a16:creationId xmlns:a16="http://schemas.microsoft.com/office/drawing/2014/main" id="{6ECA5375-F99C-DFBF-62DE-9D7CDB4042BB}"/>
              </a:ext>
            </a:extLst>
          </p:cNvPr>
          <p:cNvSpPr>
            <a:spLocks noGrp="1"/>
          </p:cNvSpPr>
          <p:nvPr>
            <p:ph type="title"/>
          </p:nvPr>
        </p:nvSpPr>
        <p:spPr>
          <a:xfrm>
            <a:off x="2840957" y="681038"/>
            <a:ext cx="8451882" cy="1219200"/>
          </a:xfrm>
        </p:spPr>
        <p:txBody>
          <a:bodyPr>
            <a:noAutofit/>
          </a:bodyPr>
          <a:lstStyle/>
          <a:p>
            <a:r>
              <a:rPr lang="sv-SE" sz="3600" dirty="0"/>
              <a:t>Höja produktiviteten i hela värdekedjan</a:t>
            </a:r>
          </a:p>
        </p:txBody>
      </p:sp>
      <p:sp>
        <p:nvSpPr>
          <p:cNvPr id="6" name="Platshållare för innehåll 5">
            <a:extLst>
              <a:ext uri="{FF2B5EF4-FFF2-40B4-BE49-F238E27FC236}">
                <a16:creationId xmlns:a16="http://schemas.microsoft.com/office/drawing/2014/main" id="{0C8184AE-07F0-7DA1-D16E-0DC796B0A7A9}"/>
              </a:ext>
            </a:extLst>
          </p:cNvPr>
          <p:cNvSpPr>
            <a:spLocks noGrp="1"/>
          </p:cNvSpPr>
          <p:nvPr>
            <p:ph idx="1"/>
          </p:nvPr>
        </p:nvSpPr>
        <p:spPr>
          <a:xfrm>
            <a:off x="838200" y="1825625"/>
            <a:ext cx="10515600" cy="4351338"/>
          </a:xfrm>
        </p:spPr>
        <p:txBody>
          <a:bodyPr>
            <a:normAutofit/>
          </a:bodyPr>
          <a:lstStyle/>
          <a:p>
            <a:pPr marL="0" indent="0">
              <a:buNone/>
            </a:pPr>
            <a:r>
              <a:rPr lang="sv-SE" b="1" dirty="0"/>
              <a:t>Öka produktiviteten: </a:t>
            </a:r>
          </a:p>
          <a:p>
            <a:r>
              <a:rPr lang="sv-SE" dirty="0"/>
              <a:t>I primärproduktionen</a:t>
            </a:r>
          </a:p>
          <a:p>
            <a:r>
              <a:rPr lang="sv-SE" dirty="0"/>
              <a:t>Inom slakt och förädling</a:t>
            </a:r>
          </a:p>
          <a:p>
            <a:r>
              <a:rPr lang="sv-SE" dirty="0"/>
              <a:t>Genom kunskapsutveckling</a:t>
            </a:r>
            <a:br>
              <a:rPr lang="sv-SE" dirty="0"/>
            </a:br>
            <a:endParaRPr lang="sv-SE" dirty="0"/>
          </a:p>
        </p:txBody>
      </p:sp>
      <p:sp>
        <p:nvSpPr>
          <p:cNvPr id="4" name="Platshållare för bildnummer 3">
            <a:extLst>
              <a:ext uri="{FF2B5EF4-FFF2-40B4-BE49-F238E27FC236}">
                <a16:creationId xmlns:a16="http://schemas.microsoft.com/office/drawing/2014/main" id="{64328DC7-0C59-60BC-A008-6FD13CA15B33}"/>
              </a:ext>
            </a:extLst>
          </p:cNvPr>
          <p:cNvSpPr>
            <a:spLocks noGrp="1"/>
          </p:cNvSpPr>
          <p:nvPr>
            <p:ph type="sldNum" sz="quarter" idx="12"/>
          </p:nvPr>
        </p:nvSpPr>
        <p:spPr>
          <a:xfrm>
            <a:off x="9302931" y="6487614"/>
            <a:ext cx="2743200" cy="365125"/>
          </a:xfrm>
        </p:spPr>
        <p:txBody>
          <a:bodyPr/>
          <a:lstStyle/>
          <a:p>
            <a:fld id="{0D82F364-8952-41CD-8A53-9C58B80FD0AE}" type="slidenum">
              <a:rPr lang="sv-SE" smtClean="0"/>
              <a:pPr/>
              <a:t>11</a:t>
            </a:fld>
            <a:endParaRPr lang="sv-SE"/>
          </a:p>
        </p:txBody>
      </p:sp>
      <p:graphicFrame>
        <p:nvGraphicFramePr>
          <p:cNvPr id="7" name="Tabell 6">
            <a:extLst>
              <a:ext uri="{FF2B5EF4-FFF2-40B4-BE49-F238E27FC236}">
                <a16:creationId xmlns:a16="http://schemas.microsoft.com/office/drawing/2014/main" id="{009A8AFF-4585-3ED0-83A8-966A8494441A}"/>
              </a:ext>
            </a:extLst>
          </p:cNvPr>
          <p:cNvGraphicFramePr>
            <a:graphicFrameLocks noGrp="1"/>
          </p:cNvGraphicFramePr>
          <p:nvPr>
            <p:extLst>
              <p:ext uri="{D42A27DB-BD31-4B8C-83A1-F6EECF244321}">
                <p14:modId xmlns:p14="http://schemas.microsoft.com/office/powerpoint/2010/main" val="2990494430"/>
              </p:ext>
            </p:extLst>
          </p:nvPr>
        </p:nvGraphicFramePr>
        <p:xfrm>
          <a:off x="4132040" y="1896469"/>
          <a:ext cx="7221760" cy="4342619"/>
        </p:xfrm>
        <a:graphic>
          <a:graphicData uri="http://schemas.openxmlformats.org/drawingml/2006/table">
            <a:tbl>
              <a:tblPr firstRow="1" firstCol="1" bandRow="1">
                <a:tableStyleId>{B301B821-A1FF-4177-AEE7-76D212191A09}</a:tableStyleId>
              </a:tblPr>
              <a:tblGrid>
                <a:gridCol w="3610880">
                  <a:extLst>
                    <a:ext uri="{9D8B030D-6E8A-4147-A177-3AD203B41FA5}">
                      <a16:colId xmlns:a16="http://schemas.microsoft.com/office/drawing/2014/main" val="1051608792"/>
                    </a:ext>
                  </a:extLst>
                </a:gridCol>
                <a:gridCol w="3610880">
                  <a:extLst>
                    <a:ext uri="{9D8B030D-6E8A-4147-A177-3AD203B41FA5}">
                      <a16:colId xmlns:a16="http://schemas.microsoft.com/office/drawing/2014/main" val="3904484551"/>
                    </a:ext>
                  </a:extLst>
                </a:gridCol>
              </a:tblGrid>
              <a:tr h="480971">
                <a:tc>
                  <a:txBody>
                    <a:bodyPr/>
                    <a:lstStyle/>
                    <a:p>
                      <a:pPr marL="0" lvl="0" indent="0">
                        <a:lnSpc>
                          <a:spcPct val="107000"/>
                        </a:lnSpc>
                        <a:spcAft>
                          <a:spcPts val="800"/>
                        </a:spcAft>
                        <a:buFont typeface="+mj-lt"/>
                        <a:buNone/>
                        <a:tabLst>
                          <a:tab pos="457200" algn="l"/>
                        </a:tabLst>
                      </a:pPr>
                      <a:r>
                        <a:rPr lang="sv-SE" sz="1600" b="0" i="0" kern="100" dirty="0">
                          <a:solidFill>
                            <a:schemeClr val="accent1"/>
                          </a:solidFill>
                          <a:effectLst/>
                          <a:latin typeface="LM Sans Office" pitchFamily="2" charset="77"/>
                          <a:ea typeface="Aptos" panose="020B0004020202020204" pitchFamily="34" charset="0"/>
                          <a:cs typeface="Times New Roman" panose="02020603050405020304" pitchFamily="18" charset="0"/>
                        </a:rPr>
                        <a:t>ÅTGÄRDER</a:t>
                      </a:r>
                    </a:p>
                  </a:txBody>
                  <a:tcPr marL="127459" marR="127459" marT="58026" marB="58026"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342900" lvl="0" indent="-342900">
                        <a:lnSpc>
                          <a:spcPct val="107000"/>
                        </a:lnSpc>
                        <a:spcAft>
                          <a:spcPts val="800"/>
                        </a:spcAft>
                        <a:buFont typeface="+mj-lt"/>
                        <a:buAutoNum type="arabicPeriod"/>
                        <a:tabLst>
                          <a:tab pos="457200" algn="l"/>
                        </a:tabLst>
                      </a:pPr>
                      <a:endParaRPr lang="sv-SE" sz="10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816890409"/>
                  </a:ext>
                </a:extLst>
              </a:tr>
              <a:tr h="3861648">
                <a:tc>
                  <a:txBody>
                    <a:bodyPr/>
                    <a:lstStyle/>
                    <a:p>
                      <a:pPr>
                        <a:lnSpc>
                          <a:spcPct val="107000"/>
                        </a:lnSpc>
                        <a:spcAft>
                          <a:spcPts val="800"/>
                        </a:spcAft>
                        <a:buNone/>
                      </a:pPr>
                      <a:r>
                        <a:rPr lang="sv-SE" sz="1200" b="1" kern="100" dirty="0">
                          <a:solidFill>
                            <a:schemeClr val="tx1"/>
                          </a:solidFill>
                          <a:effectLst/>
                          <a:latin typeface="LM Sans Office" pitchFamily="2" charset="77"/>
                        </a:rPr>
                        <a:t>Vad näringen kan göra?</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Säkerställa tillgång till genetik i världsklass på alla djurslag genom att utveckla befintliga avelsprogram.</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Initiera innovationsprogam och delta i forskningsprojekt.</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Driva digitalisering, automation och dataanvändning och AI.</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Genomföra produktivitetsförbättringar, till exempel programmen Produktionslyftet i slakt och förädling och Produktionslyftet inom primärproduktionen.</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Stärka utbildning och driva på offentliga satsningar på rätt kompetensutveckling.</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Stärka produktionsrådgivningen med ökat fokus på ekonomi, management, produktion, uppföljning och produktivitetsförbättringar. </a:t>
                      </a:r>
                    </a:p>
                  </a:txBody>
                  <a:tcPr marL="127459" marR="127459" marT="58026" marB="58026">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nSpc>
                          <a:spcPct val="107000"/>
                        </a:lnSpc>
                        <a:spcAft>
                          <a:spcPts val="800"/>
                        </a:spcAft>
                        <a:buNone/>
                      </a:pPr>
                      <a:r>
                        <a:rPr lang="sv-SE" sz="1200" b="1" kern="100" dirty="0">
                          <a:solidFill>
                            <a:schemeClr val="tx1"/>
                          </a:solidFill>
                          <a:effectLst/>
                          <a:latin typeface="LM Sans Office" pitchFamily="2" charset="77"/>
                        </a:rPr>
                        <a:t>Så möjliggör politik och myndighet</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Säkerställa långsiktig finansiering av tillämpad forskning och innovation inom animalieproduktionen.</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Vara möjliggörare genom en innovationsfrämjande politik.</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Stödja innovationsmiljöer med fokus på lärande och implementering.</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Finansiera Produktionslyftet i kött- och charkuteriindustrin.</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Införa </a:t>
                      </a:r>
                      <a:r>
                        <a:rPr lang="sv-SE" sz="1000" b="0" kern="100" dirty="0" err="1">
                          <a:solidFill>
                            <a:schemeClr val="tx1"/>
                          </a:solidFill>
                          <a:effectLst/>
                          <a:latin typeface="LM Sans Office" pitchFamily="2" charset="77"/>
                        </a:rPr>
                        <a:t>yrkesvux</a:t>
                      </a:r>
                      <a:r>
                        <a:rPr lang="sv-SE" sz="1000" b="0" kern="100" dirty="0">
                          <a:solidFill>
                            <a:schemeClr val="tx1"/>
                          </a:solidFill>
                          <a:effectLst/>
                          <a:latin typeface="LM Sans Office" pitchFamily="2" charset="77"/>
                        </a:rPr>
                        <a:t>-utbildningar för kött och charkuterier. </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Skapa kunskapsnav Förädling av kött</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Anpassa regelverk för att minska matsvinn. </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Öka finansieringen av forskning och innovation.</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Förtydliga uppdraget för Kunskapsnavet för animalieproduktion.</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Stödja utvecklingen av en utökad produktionsrådgivning</a:t>
                      </a:r>
                    </a:p>
                    <a:p>
                      <a:pPr marL="342900" lvl="0" indent="-342900">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rPr>
                        <a:t>Finansiera Produktionslyftet inom primärproduktionen. </a:t>
                      </a:r>
                      <a:endParaRPr lang="sv-SE" sz="10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59742356"/>
                  </a:ext>
                </a:extLst>
              </a:tr>
            </a:tbl>
          </a:graphicData>
        </a:graphic>
      </p:graphicFrame>
      <p:grpSp>
        <p:nvGrpSpPr>
          <p:cNvPr id="13" name="Group 12">
            <a:extLst>
              <a:ext uri="{FF2B5EF4-FFF2-40B4-BE49-F238E27FC236}">
                <a16:creationId xmlns:a16="http://schemas.microsoft.com/office/drawing/2014/main" id="{66D46FC3-DAFF-C214-DFC4-0A91CE066A64}"/>
              </a:ext>
            </a:extLst>
          </p:cNvPr>
          <p:cNvGrpSpPr/>
          <p:nvPr/>
        </p:nvGrpSpPr>
        <p:grpSpPr>
          <a:xfrm>
            <a:off x="803275" y="433147"/>
            <a:ext cx="1981202" cy="1212239"/>
            <a:chOff x="838199" y="-772859"/>
            <a:chExt cx="4013351" cy="2455651"/>
          </a:xfrm>
        </p:grpSpPr>
        <p:sp>
          <p:nvSpPr>
            <p:cNvPr id="14" name="Rektangel 13">
              <a:extLst>
                <a:ext uri="{FF2B5EF4-FFF2-40B4-BE49-F238E27FC236}">
                  <a16:creationId xmlns:a16="http://schemas.microsoft.com/office/drawing/2014/main" id="{A9516319-CB78-EFD2-AF3B-69F0BBE8E4AE}"/>
                </a:ext>
              </a:extLst>
            </p:cNvPr>
            <p:cNvSpPr/>
            <p:nvPr/>
          </p:nvSpPr>
          <p:spPr>
            <a:xfrm>
              <a:off x="838199" y="-772859"/>
              <a:ext cx="3498951" cy="2258377"/>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5" name="Flödesschema: Koppling 20">
              <a:extLst>
                <a:ext uri="{FF2B5EF4-FFF2-40B4-BE49-F238E27FC236}">
                  <a16:creationId xmlns:a16="http://schemas.microsoft.com/office/drawing/2014/main" id="{16630040-D6AC-7763-29B0-92AE612163EB}"/>
                </a:ext>
              </a:extLst>
            </p:cNvPr>
            <p:cNvSpPr/>
            <p:nvPr/>
          </p:nvSpPr>
          <p:spPr>
            <a:xfrm>
              <a:off x="4079477" y="-32281"/>
              <a:ext cx="772073" cy="712481"/>
            </a:xfrm>
            <a:prstGeom prst="flowChartConnector">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6" name="Flödesschema: Koppling 20">
              <a:extLst>
                <a:ext uri="{FF2B5EF4-FFF2-40B4-BE49-F238E27FC236}">
                  <a16:creationId xmlns:a16="http://schemas.microsoft.com/office/drawing/2014/main" id="{1088DA73-98FF-D57A-8A67-666C6E7F27BB}"/>
                </a:ext>
              </a:extLst>
            </p:cNvPr>
            <p:cNvSpPr/>
            <p:nvPr/>
          </p:nvSpPr>
          <p:spPr>
            <a:xfrm>
              <a:off x="2189007" y="970311"/>
              <a:ext cx="772073" cy="712481"/>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7" name="Platshållare för innehåll 2">
              <a:extLst>
                <a:ext uri="{FF2B5EF4-FFF2-40B4-BE49-F238E27FC236}">
                  <a16:creationId xmlns:a16="http://schemas.microsoft.com/office/drawing/2014/main" id="{2ABA166D-3637-39C4-BBBE-0AFD4A2CE7BD}"/>
                </a:ext>
              </a:extLst>
            </p:cNvPr>
            <p:cNvSpPr txBox="1">
              <a:spLocks/>
            </p:cNvSpPr>
            <p:nvPr/>
          </p:nvSpPr>
          <p:spPr>
            <a:xfrm>
              <a:off x="1186565" y="49150"/>
              <a:ext cx="2776956" cy="692665"/>
            </a:xfrm>
            <a:prstGeom prst="rect">
              <a:avLst/>
            </a:prstGeom>
            <a:noFill/>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90000"/>
                </a:lnSpc>
                <a:spcBef>
                  <a:spcPts val="0"/>
                </a:spcBef>
                <a:buFont typeface="Arial" panose="020B0604020202020204" pitchFamily="34" charset="0"/>
                <a:buNone/>
                <a:defRPr/>
              </a:pPr>
              <a:r>
                <a:rPr lang="sv-SE" sz="900" dirty="0">
                  <a:solidFill>
                    <a:schemeClr val="bg1"/>
                  </a:solidFill>
                  <a:cs typeface="Helvetica" panose="020B0604020202020204" pitchFamily="34" charset="0"/>
                </a:rPr>
                <a:t>Höja produktivitet </a:t>
              </a:r>
            </a:p>
            <a:p>
              <a:pPr marL="0" indent="0" algn="ctr">
                <a:lnSpc>
                  <a:spcPct val="90000"/>
                </a:lnSpc>
                <a:spcBef>
                  <a:spcPts val="0"/>
                </a:spcBef>
                <a:buFont typeface="Arial" panose="020B0604020202020204" pitchFamily="34" charset="0"/>
                <a:buNone/>
                <a:defRPr/>
              </a:pPr>
              <a:r>
                <a:rPr lang="sv-SE" sz="900" dirty="0">
                  <a:solidFill>
                    <a:schemeClr val="bg1"/>
                  </a:solidFill>
                  <a:cs typeface="Helvetica" panose="020B0604020202020204" pitchFamily="34" charset="0"/>
                </a:rPr>
                <a:t>i hela värdekedjan</a:t>
              </a:r>
            </a:p>
          </p:txBody>
        </p:sp>
      </p:grpSp>
    </p:spTree>
    <p:extLst>
      <p:ext uri="{BB962C8B-B14F-4D97-AF65-F5344CB8AC3E}">
        <p14:creationId xmlns:p14="http://schemas.microsoft.com/office/powerpoint/2010/main" val="284650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20F5A-E498-BCDB-5198-5FC99B50046A}"/>
            </a:ext>
          </a:extLst>
        </p:cNvPr>
        <p:cNvGrpSpPr/>
        <p:nvPr/>
      </p:nvGrpSpPr>
      <p:grpSpPr>
        <a:xfrm>
          <a:off x="0" y="0"/>
          <a:ext cx="0" cy="0"/>
          <a:chOff x="0" y="0"/>
          <a:chExt cx="0" cy="0"/>
        </a:xfrm>
      </p:grpSpPr>
      <p:sp>
        <p:nvSpPr>
          <p:cNvPr id="9" name="Rubrik 1">
            <a:extLst>
              <a:ext uri="{FF2B5EF4-FFF2-40B4-BE49-F238E27FC236}">
                <a16:creationId xmlns:a16="http://schemas.microsoft.com/office/drawing/2014/main" id="{247123A3-B0FF-5836-5711-7A5BB340B2CC}"/>
              </a:ext>
            </a:extLst>
          </p:cNvPr>
          <p:cNvSpPr>
            <a:spLocks noGrp="1"/>
          </p:cNvSpPr>
          <p:nvPr>
            <p:ph type="title"/>
          </p:nvPr>
        </p:nvSpPr>
        <p:spPr>
          <a:xfrm>
            <a:off x="2840767" y="457811"/>
            <a:ext cx="8452073" cy="1219200"/>
          </a:xfrm>
        </p:spPr>
        <p:txBody>
          <a:bodyPr>
            <a:noAutofit/>
          </a:bodyPr>
          <a:lstStyle/>
          <a:p>
            <a:r>
              <a:rPr lang="sv-SE" sz="3600" dirty="0"/>
              <a:t>Genomföra tillväxtfrämjande och </a:t>
            </a:r>
            <a:br>
              <a:rPr lang="sv-SE" sz="3600" dirty="0"/>
            </a:br>
            <a:r>
              <a:rPr lang="sv-SE" sz="3600" dirty="0"/>
              <a:t>långsiktig politik</a:t>
            </a:r>
            <a:br>
              <a:rPr lang="sv-SE" sz="3600" dirty="0"/>
            </a:br>
            <a:endParaRPr lang="sv-SE" sz="3600" dirty="0"/>
          </a:p>
        </p:txBody>
      </p:sp>
      <p:sp>
        <p:nvSpPr>
          <p:cNvPr id="6" name="Platshållare för innehåll 5">
            <a:extLst>
              <a:ext uri="{FF2B5EF4-FFF2-40B4-BE49-F238E27FC236}">
                <a16:creationId xmlns:a16="http://schemas.microsoft.com/office/drawing/2014/main" id="{AE72D209-2A84-3FD7-CCDA-FE81AEA7B2AA}"/>
              </a:ext>
            </a:extLst>
          </p:cNvPr>
          <p:cNvSpPr>
            <a:spLocks noGrp="1"/>
          </p:cNvSpPr>
          <p:nvPr>
            <p:ph idx="1"/>
          </p:nvPr>
        </p:nvSpPr>
        <p:spPr>
          <a:xfrm>
            <a:off x="838200" y="1825625"/>
            <a:ext cx="5603240" cy="4351338"/>
          </a:xfrm>
        </p:spPr>
        <p:txBody>
          <a:bodyPr>
            <a:normAutofit/>
          </a:bodyPr>
          <a:lstStyle/>
          <a:p>
            <a:pPr marL="0" indent="0">
              <a:buNone/>
            </a:pPr>
            <a:r>
              <a:rPr lang="sv-SE" dirty="0"/>
              <a:t>Skapa förutsättningar för en robust värdekedja för kött genom:</a:t>
            </a:r>
          </a:p>
          <a:p>
            <a:r>
              <a:rPr lang="sv-SE" dirty="0"/>
              <a:t>Tydlig prioritering i politiken</a:t>
            </a:r>
          </a:p>
          <a:p>
            <a:r>
              <a:rPr lang="sv-SE" dirty="0"/>
              <a:t>Stabila spelregler som ger förutsättningar för investeringar och framtidstro</a:t>
            </a:r>
          </a:p>
          <a:p>
            <a:r>
              <a:rPr lang="sv-SE" dirty="0"/>
              <a:t>Översyn av tillväxthämmande regelverk och tillståndsprocesser</a:t>
            </a:r>
          </a:p>
          <a:p>
            <a:r>
              <a:rPr lang="sv-SE" dirty="0"/>
              <a:t>Ersättnings- och stödsystem för ökad konkurrenskraft</a:t>
            </a:r>
          </a:p>
          <a:p>
            <a:pPr marL="0" indent="0">
              <a:buNone/>
            </a:pPr>
            <a:endParaRPr lang="sv-SE" dirty="0"/>
          </a:p>
        </p:txBody>
      </p:sp>
      <p:sp>
        <p:nvSpPr>
          <p:cNvPr id="4" name="Platshållare för bildnummer 3">
            <a:extLst>
              <a:ext uri="{FF2B5EF4-FFF2-40B4-BE49-F238E27FC236}">
                <a16:creationId xmlns:a16="http://schemas.microsoft.com/office/drawing/2014/main" id="{245F6BD1-D41E-D100-B8FC-92F8ED1B2C87}"/>
              </a:ext>
            </a:extLst>
          </p:cNvPr>
          <p:cNvSpPr>
            <a:spLocks noGrp="1"/>
          </p:cNvSpPr>
          <p:nvPr>
            <p:ph type="sldNum" sz="quarter" idx="12"/>
          </p:nvPr>
        </p:nvSpPr>
        <p:spPr>
          <a:xfrm>
            <a:off x="9302931" y="6487614"/>
            <a:ext cx="2743200" cy="365125"/>
          </a:xfrm>
        </p:spPr>
        <p:txBody>
          <a:bodyPr/>
          <a:lstStyle/>
          <a:p>
            <a:fld id="{0D82F364-8952-41CD-8A53-9C58B80FD0AE}" type="slidenum">
              <a:rPr lang="sv-SE" smtClean="0"/>
              <a:pPr/>
              <a:t>12</a:t>
            </a:fld>
            <a:endParaRPr lang="sv-SE"/>
          </a:p>
        </p:txBody>
      </p:sp>
      <p:graphicFrame>
        <p:nvGraphicFramePr>
          <p:cNvPr id="7" name="Tabell 6">
            <a:extLst>
              <a:ext uri="{FF2B5EF4-FFF2-40B4-BE49-F238E27FC236}">
                <a16:creationId xmlns:a16="http://schemas.microsoft.com/office/drawing/2014/main" id="{BA75A6AB-890C-CF25-9407-6400EF159166}"/>
              </a:ext>
            </a:extLst>
          </p:cNvPr>
          <p:cNvGraphicFramePr>
            <a:graphicFrameLocks noGrp="1"/>
          </p:cNvGraphicFramePr>
          <p:nvPr>
            <p:extLst>
              <p:ext uri="{D42A27DB-BD31-4B8C-83A1-F6EECF244321}">
                <p14:modId xmlns:p14="http://schemas.microsoft.com/office/powerpoint/2010/main" val="3297167643"/>
              </p:ext>
            </p:extLst>
          </p:nvPr>
        </p:nvGraphicFramePr>
        <p:xfrm>
          <a:off x="7203851" y="1896469"/>
          <a:ext cx="4148362" cy="4269381"/>
        </p:xfrm>
        <a:graphic>
          <a:graphicData uri="http://schemas.openxmlformats.org/drawingml/2006/table">
            <a:tbl>
              <a:tblPr firstRow="1" firstCol="1" bandRow="1">
                <a:tableStyleId>{B301B821-A1FF-4177-AEE7-76D212191A09}</a:tableStyleId>
              </a:tblPr>
              <a:tblGrid>
                <a:gridCol w="4148362">
                  <a:extLst>
                    <a:ext uri="{9D8B030D-6E8A-4147-A177-3AD203B41FA5}">
                      <a16:colId xmlns:a16="http://schemas.microsoft.com/office/drawing/2014/main" val="1051608792"/>
                    </a:ext>
                  </a:extLst>
                </a:gridCol>
              </a:tblGrid>
              <a:tr h="472859">
                <a:tc>
                  <a:txBody>
                    <a:bodyPr/>
                    <a:lstStyle/>
                    <a:p>
                      <a:pPr marL="0" lvl="0" indent="0">
                        <a:lnSpc>
                          <a:spcPct val="107000"/>
                        </a:lnSpc>
                        <a:spcAft>
                          <a:spcPts val="800"/>
                        </a:spcAft>
                        <a:buFont typeface="+mj-lt"/>
                        <a:buNone/>
                        <a:tabLst>
                          <a:tab pos="457200" algn="l"/>
                        </a:tabLst>
                      </a:pPr>
                      <a:r>
                        <a:rPr lang="sv-SE" sz="1600" b="0" i="0" kern="100" dirty="0">
                          <a:solidFill>
                            <a:schemeClr val="accent1"/>
                          </a:solidFill>
                          <a:effectLst/>
                          <a:latin typeface="LM Sans Office" pitchFamily="2" charset="77"/>
                          <a:ea typeface="Aptos" panose="020B0004020202020204" pitchFamily="34" charset="0"/>
                          <a:cs typeface="Times New Roman" panose="02020603050405020304" pitchFamily="18" charset="0"/>
                        </a:rPr>
                        <a:t>ÅTGÄRDER</a:t>
                      </a:r>
                    </a:p>
                  </a:txBody>
                  <a:tcPr marL="127459" marR="127459" marT="58026" marB="58026"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816890409"/>
                  </a:ext>
                </a:extLst>
              </a:tr>
              <a:tr h="3796522">
                <a:tc>
                  <a:txBody>
                    <a:bodyPr/>
                    <a:lstStyle/>
                    <a:p>
                      <a:pPr>
                        <a:lnSpc>
                          <a:spcPct val="107000"/>
                        </a:lnSpc>
                        <a:spcAft>
                          <a:spcPts val="800"/>
                        </a:spcAft>
                        <a:buNone/>
                      </a:pPr>
                      <a:r>
                        <a:rPr lang="sv-SE" sz="1200" b="1" kern="100" dirty="0">
                          <a:solidFill>
                            <a:schemeClr val="tx1"/>
                          </a:solidFill>
                          <a:effectLst/>
                          <a:latin typeface="LM Sans Office" pitchFamily="2" charset="77"/>
                        </a:rPr>
                        <a:t>Så möjliggör politik och myndighet</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Stärka myndigheternas produktionsfrämjande uppdrag. Svensk livsmedelsproduktion behöver prioriteras högre i förhållande till andra mål i samhället. </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Effektivisera tillståndsprocesser.</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Genomföra förslagen i statliga utredningar som Konkurrenskraftsutredningen och Kontrollutredningen.</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Säkerställa en stark CAP-budget och långsiktiga, enkla och samstämmiga spelregler inom EU.</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Etablera ett tillväxtfrämjande stödpaket för till exempel kapacitetsökning, modernisering, produktivitetslyft, ägarskiften, ny- och reinvesteringar. </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Koppla stöd till aktiv produktion och djurhållning</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Öka incitamenten för unga lantbrukare att starta verksamhet.</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Förbättra incitamenten för naturbete. </a:t>
                      </a:r>
                    </a:p>
                    <a:p>
                      <a:pPr marL="342900" lvl="0" indent="-342900" algn="l" defTabSz="914400" rtl="0" eaLnBrk="1" latinLnBrk="0" hangingPunct="1">
                        <a:lnSpc>
                          <a:spcPct val="107000"/>
                        </a:lnSpc>
                        <a:spcAft>
                          <a:spcPts val="400"/>
                        </a:spcAft>
                        <a:buFont typeface="+mj-lt"/>
                        <a:buAutoNum type="arabicPeriod"/>
                        <a:tabLst>
                          <a:tab pos="457200" algn="l"/>
                        </a:tabLst>
                      </a:pPr>
                      <a:r>
                        <a:rPr lang="sv-SE" sz="1000" b="0" kern="100" dirty="0">
                          <a:solidFill>
                            <a:schemeClr val="tx1"/>
                          </a:solidFill>
                          <a:effectLst/>
                          <a:latin typeface="LM Sans Office" pitchFamily="2" charset="77"/>
                          <a:ea typeface="+mn-ea"/>
                          <a:cs typeface="+mn-cs"/>
                        </a:rPr>
                        <a:t>Införa regelbunden utbetalning av stöden för att adressera kassaflödesproblematik.</a:t>
                      </a:r>
                    </a:p>
                  </a:txBody>
                  <a:tcPr marL="127459" marR="127459" marT="58026" marB="58026">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59742356"/>
                  </a:ext>
                </a:extLst>
              </a:tr>
            </a:tbl>
          </a:graphicData>
        </a:graphic>
      </p:graphicFrame>
      <p:grpSp>
        <p:nvGrpSpPr>
          <p:cNvPr id="20" name="Group 19">
            <a:extLst>
              <a:ext uri="{FF2B5EF4-FFF2-40B4-BE49-F238E27FC236}">
                <a16:creationId xmlns:a16="http://schemas.microsoft.com/office/drawing/2014/main" id="{8B84A87E-C3C2-F2B2-94D3-ACC0D07CCFBC}"/>
              </a:ext>
            </a:extLst>
          </p:cNvPr>
          <p:cNvGrpSpPr/>
          <p:nvPr/>
        </p:nvGrpSpPr>
        <p:grpSpPr>
          <a:xfrm>
            <a:off x="685891" y="433147"/>
            <a:ext cx="2103869" cy="1212239"/>
            <a:chOff x="4014612" y="-671700"/>
            <a:chExt cx="2103869" cy="1212239"/>
          </a:xfrm>
        </p:grpSpPr>
        <p:sp>
          <p:nvSpPr>
            <p:cNvPr id="21" name="Rektangel 13">
              <a:extLst>
                <a:ext uri="{FF2B5EF4-FFF2-40B4-BE49-F238E27FC236}">
                  <a16:creationId xmlns:a16="http://schemas.microsoft.com/office/drawing/2014/main" id="{763E6D00-275B-E072-BF43-810611BD7C1F}"/>
                </a:ext>
              </a:extLst>
            </p:cNvPr>
            <p:cNvSpPr/>
            <p:nvPr/>
          </p:nvSpPr>
          <p:spPr>
            <a:xfrm>
              <a:off x="4137279" y="-671700"/>
              <a:ext cx="1727267" cy="1114854"/>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2" name="Flödesschema: Koppling 20">
              <a:extLst>
                <a:ext uri="{FF2B5EF4-FFF2-40B4-BE49-F238E27FC236}">
                  <a16:creationId xmlns:a16="http://schemas.microsoft.com/office/drawing/2014/main" id="{22A79BF7-1EB1-E377-4623-7961C43A5109}"/>
                </a:ext>
              </a:extLst>
            </p:cNvPr>
            <p:cNvSpPr/>
            <p:nvPr/>
          </p:nvSpPr>
          <p:spPr>
            <a:xfrm>
              <a:off x="5737345" y="-306112"/>
              <a:ext cx="381136" cy="351718"/>
            </a:xfrm>
            <a:prstGeom prst="flowChartConnector">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3" name="Flödesschema: Koppling 20">
              <a:extLst>
                <a:ext uri="{FF2B5EF4-FFF2-40B4-BE49-F238E27FC236}">
                  <a16:creationId xmlns:a16="http://schemas.microsoft.com/office/drawing/2014/main" id="{EA968819-3451-4C80-B845-C8EF4B1423CE}"/>
                </a:ext>
              </a:extLst>
            </p:cNvPr>
            <p:cNvSpPr/>
            <p:nvPr/>
          </p:nvSpPr>
          <p:spPr>
            <a:xfrm>
              <a:off x="4804109" y="188821"/>
              <a:ext cx="381136" cy="351718"/>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4" name="Platshållare för innehåll 2">
              <a:extLst>
                <a:ext uri="{FF2B5EF4-FFF2-40B4-BE49-F238E27FC236}">
                  <a16:creationId xmlns:a16="http://schemas.microsoft.com/office/drawing/2014/main" id="{571DBFCF-830C-D861-727E-87B4CF46F249}"/>
                </a:ext>
              </a:extLst>
            </p:cNvPr>
            <p:cNvSpPr txBox="1">
              <a:spLocks/>
            </p:cNvSpPr>
            <p:nvPr/>
          </p:nvSpPr>
          <p:spPr>
            <a:xfrm>
              <a:off x="4315486" y="-399360"/>
              <a:ext cx="1370852" cy="341936"/>
            </a:xfrm>
            <a:prstGeom prst="rect">
              <a:avLst/>
            </a:prstGeom>
            <a:noFill/>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90000"/>
                </a:lnSpc>
                <a:spcBef>
                  <a:spcPts val="0"/>
                </a:spcBef>
                <a:buNone/>
                <a:defRPr/>
              </a:pPr>
              <a:r>
                <a:rPr lang="sv-SE" sz="900" dirty="0">
                  <a:solidFill>
                    <a:schemeClr val="bg1"/>
                  </a:solidFill>
                  <a:cs typeface="Helvetica" panose="020B0604020202020204" pitchFamily="34" charset="0"/>
                </a:rPr>
                <a:t>Genomföra en</a:t>
              </a:r>
            </a:p>
            <a:p>
              <a:pPr marL="0" lvl="0" indent="0" algn="ctr">
                <a:lnSpc>
                  <a:spcPct val="90000"/>
                </a:lnSpc>
                <a:spcBef>
                  <a:spcPts val="0"/>
                </a:spcBef>
                <a:buNone/>
                <a:defRPr/>
              </a:pPr>
              <a:r>
                <a:rPr lang="sv-SE" sz="900" dirty="0">
                  <a:solidFill>
                    <a:schemeClr val="bg1"/>
                  </a:solidFill>
                  <a:cs typeface="Helvetica" panose="020B0604020202020204" pitchFamily="34" charset="0"/>
                </a:rPr>
                <a:t>tillväxtfrämjande </a:t>
              </a:r>
            </a:p>
            <a:p>
              <a:pPr marL="0" lvl="0" indent="0" algn="ctr">
                <a:lnSpc>
                  <a:spcPct val="90000"/>
                </a:lnSpc>
                <a:spcBef>
                  <a:spcPts val="0"/>
                </a:spcBef>
                <a:buNone/>
                <a:defRPr/>
              </a:pPr>
              <a:r>
                <a:rPr lang="sv-SE" sz="900" dirty="0">
                  <a:solidFill>
                    <a:schemeClr val="bg1"/>
                  </a:solidFill>
                  <a:cs typeface="Helvetica" panose="020B0604020202020204" pitchFamily="34" charset="0"/>
                </a:rPr>
                <a:t>och långsiktig </a:t>
              </a:r>
              <a:br>
                <a:rPr lang="sv-SE" sz="900" dirty="0">
                  <a:solidFill>
                    <a:schemeClr val="bg1"/>
                  </a:solidFill>
                  <a:cs typeface="Helvetica" panose="020B0604020202020204" pitchFamily="34" charset="0"/>
                </a:rPr>
              </a:br>
              <a:r>
                <a:rPr lang="sv-SE" sz="900" dirty="0">
                  <a:solidFill>
                    <a:schemeClr val="bg1"/>
                  </a:solidFill>
                  <a:cs typeface="Helvetica" panose="020B0604020202020204" pitchFamily="34" charset="0"/>
                </a:rPr>
                <a:t>politik</a:t>
              </a:r>
            </a:p>
            <a:p>
              <a:pPr marL="0" lvl="0" indent="0" algn="ctr">
                <a:lnSpc>
                  <a:spcPct val="90000"/>
                </a:lnSpc>
                <a:spcBef>
                  <a:spcPts val="0"/>
                </a:spcBef>
                <a:buNone/>
                <a:defRPr/>
              </a:pPr>
              <a:endParaRPr lang="sv-SE" sz="900" dirty="0">
                <a:solidFill>
                  <a:schemeClr val="bg1"/>
                </a:solidFill>
                <a:cs typeface="Helvetica" panose="020B0604020202020204" pitchFamily="34" charset="0"/>
              </a:endParaRPr>
            </a:p>
          </p:txBody>
        </p:sp>
        <p:sp>
          <p:nvSpPr>
            <p:cNvPr id="25" name="Flödesschema: Koppling 20">
              <a:extLst>
                <a:ext uri="{FF2B5EF4-FFF2-40B4-BE49-F238E27FC236}">
                  <a16:creationId xmlns:a16="http://schemas.microsoft.com/office/drawing/2014/main" id="{33ED222F-C9CD-563F-F2F3-3A990189E60E}"/>
                </a:ext>
              </a:extLst>
            </p:cNvPr>
            <p:cNvSpPr/>
            <p:nvPr/>
          </p:nvSpPr>
          <p:spPr>
            <a:xfrm>
              <a:off x="4014612" y="-275695"/>
              <a:ext cx="381136" cy="351718"/>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grpSp>
    </p:spTree>
    <p:extLst>
      <p:ext uri="{BB962C8B-B14F-4D97-AF65-F5344CB8AC3E}">
        <p14:creationId xmlns:p14="http://schemas.microsoft.com/office/powerpoint/2010/main" val="3164587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6AAEC-868D-C53D-B86A-30CCE32F6B8A}"/>
            </a:ext>
          </a:extLst>
        </p:cNvPr>
        <p:cNvGrpSpPr/>
        <p:nvPr/>
      </p:nvGrpSpPr>
      <p:grpSpPr>
        <a:xfrm>
          <a:off x="0" y="0"/>
          <a:ext cx="0" cy="0"/>
          <a:chOff x="0" y="0"/>
          <a:chExt cx="0" cy="0"/>
        </a:xfrm>
      </p:grpSpPr>
      <p:sp>
        <p:nvSpPr>
          <p:cNvPr id="9" name="Rubrik 1">
            <a:extLst>
              <a:ext uri="{FF2B5EF4-FFF2-40B4-BE49-F238E27FC236}">
                <a16:creationId xmlns:a16="http://schemas.microsoft.com/office/drawing/2014/main" id="{7D5499A5-BACC-A891-10D4-446EDF8835D1}"/>
              </a:ext>
            </a:extLst>
          </p:cNvPr>
          <p:cNvSpPr>
            <a:spLocks noGrp="1"/>
          </p:cNvSpPr>
          <p:nvPr>
            <p:ph type="title"/>
          </p:nvPr>
        </p:nvSpPr>
        <p:spPr>
          <a:xfrm>
            <a:off x="2797791" y="681038"/>
            <a:ext cx="8495048" cy="1219200"/>
          </a:xfrm>
        </p:spPr>
        <p:txBody>
          <a:bodyPr>
            <a:noAutofit/>
          </a:bodyPr>
          <a:lstStyle/>
          <a:p>
            <a:r>
              <a:rPr lang="sv-SE" sz="3600" dirty="0"/>
              <a:t>Främja och stimulera investeringar</a:t>
            </a:r>
          </a:p>
        </p:txBody>
      </p:sp>
      <p:sp>
        <p:nvSpPr>
          <p:cNvPr id="6" name="Platshållare för innehåll 5">
            <a:extLst>
              <a:ext uri="{FF2B5EF4-FFF2-40B4-BE49-F238E27FC236}">
                <a16:creationId xmlns:a16="http://schemas.microsoft.com/office/drawing/2014/main" id="{E69ACB35-1B4B-B8C0-E471-64DFD88FAC4C}"/>
              </a:ext>
            </a:extLst>
          </p:cNvPr>
          <p:cNvSpPr>
            <a:spLocks noGrp="1"/>
          </p:cNvSpPr>
          <p:nvPr>
            <p:ph idx="1"/>
          </p:nvPr>
        </p:nvSpPr>
        <p:spPr>
          <a:xfrm>
            <a:off x="838200" y="1825625"/>
            <a:ext cx="3134360" cy="4351338"/>
          </a:xfrm>
        </p:spPr>
        <p:txBody>
          <a:bodyPr>
            <a:normAutofit/>
          </a:bodyPr>
          <a:lstStyle/>
          <a:p>
            <a:pPr marL="0" indent="0">
              <a:buNone/>
            </a:pPr>
            <a:r>
              <a:rPr lang="sv-SE" dirty="0"/>
              <a:t>Investeringar möjliggörs genom:</a:t>
            </a:r>
          </a:p>
          <a:p>
            <a:r>
              <a:rPr lang="sv-SE" dirty="0"/>
              <a:t>stärkt lönsamhet</a:t>
            </a:r>
          </a:p>
          <a:p>
            <a:r>
              <a:rPr lang="sv-SE" dirty="0"/>
              <a:t>ökad riskdelning i värdekedjan</a:t>
            </a:r>
          </a:p>
          <a:p>
            <a:r>
              <a:rPr lang="sv-SE" dirty="0"/>
              <a:t>attraktiva investeringsvillkor</a:t>
            </a:r>
          </a:p>
          <a:p>
            <a:pPr marL="0" indent="0">
              <a:buNone/>
            </a:pPr>
            <a:r>
              <a:rPr lang="sv-SE" dirty="0"/>
              <a:t>Både näring och stat måste bidra för att nå en robust livsmedelskedja som stärker livsmedelsberedskapen.</a:t>
            </a:r>
          </a:p>
          <a:p>
            <a:pPr marL="0" indent="0">
              <a:buNone/>
            </a:pPr>
            <a:br>
              <a:rPr lang="sv-SE" dirty="0"/>
            </a:br>
            <a:endParaRPr lang="sv-SE" dirty="0"/>
          </a:p>
        </p:txBody>
      </p:sp>
      <p:sp>
        <p:nvSpPr>
          <p:cNvPr id="4" name="Platshållare för bildnummer 3">
            <a:extLst>
              <a:ext uri="{FF2B5EF4-FFF2-40B4-BE49-F238E27FC236}">
                <a16:creationId xmlns:a16="http://schemas.microsoft.com/office/drawing/2014/main" id="{9DEDC8A1-36CD-1292-42AC-404BCBD4F980}"/>
              </a:ext>
            </a:extLst>
          </p:cNvPr>
          <p:cNvSpPr>
            <a:spLocks noGrp="1"/>
          </p:cNvSpPr>
          <p:nvPr>
            <p:ph type="sldNum" sz="quarter" idx="12"/>
          </p:nvPr>
        </p:nvSpPr>
        <p:spPr>
          <a:xfrm>
            <a:off x="9302931" y="6487614"/>
            <a:ext cx="2743200" cy="365125"/>
          </a:xfrm>
        </p:spPr>
        <p:txBody>
          <a:bodyPr/>
          <a:lstStyle/>
          <a:p>
            <a:fld id="{0D82F364-8952-41CD-8A53-9C58B80FD0AE}" type="slidenum">
              <a:rPr lang="sv-SE" smtClean="0"/>
              <a:pPr/>
              <a:t>13</a:t>
            </a:fld>
            <a:endParaRPr lang="sv-SE"/>
          </a:p>
        </p:txBody>
      </p:sp>
      <p:graphicFrame>
        <p:nvGraphicFramePr>
          <p:cNvPr id="7" name="Tabell 6">
            <a:extLst>
              <a:ext uri="{FF2B5EF4-FFF2-40B4-BE49-F238E27FC236}">
                <a16:creationId xmlns:a16="http://schemas.microsoft.com/office/drawing/2014/main" id="{B8B56029-12AC-D08E-558F-DE4E59303F90}"/>
              </a:ext>
            </a:extLst>
          </p:cNvPr>
          <p:cNvGraphicFramePr>
            <a:graphicFrameLocks noGrp="1"/>
          </p:cNvGraphicFramePr>
          <p:nvPr>
            <p:extLst>
              <p:ext uri="{D42A27DB-BD31-4B8C-83A1-F6EECF244321}">
                <p14:modId xmlns:p14="http://schemas.microsoft.com/office/powerpoint/2010/main" val="702723702"/>
              </p:ext>
            </p:extLst>
          </p:nvPr>
        </p:nvGraphicFramePr>
        <p:xfrm>
          <a:off x="4132040" y="1896469"/>
          <a:ext cx="7221760" cy="4342619"/>
        </p:xfrm>
        <a:graphic>
          <a:graphicData uri="http://schemas.openxmlformats.org/drawingml/2006/table">
            <a:tbl>
              <a:tblPr firstRow="1" firstCol="1" bandRow="1">
                <a:tableStyleId>{B301B821-A1FF-4177-AEE7-76D212191A09}</a:tableStyleId>
              </a:tblPr>
              <a:tblGrid>
                <a:gridCol w="3610880">
                  <a:extLst>
                    <a:ext uri="{9D8B030D-6E8A-4147-A177-3AD203B41FA5}">
                      <a16:colId xmlns:a16="http://schemas.microsoft.com/office/drawing/2014/main" val="1051608792"/>
                    </a:ext>
                  </a:extLst>
                </a:gridCol>
                <a:gridCol w="3610880">
                  <a:extLst>
                    <a:ext uri="{9D8B030D-6E8A-4147-A177-3AD203B41FA5}">
                      <a16:colId xmlns:a16="http://schemas.microsoft.com/office/drawing/2014/main" val="3904484551"/>
                    </a:ext>
                  </a:extLst>
                </a:gridCol>
              </a:tblGrid>
              <a:tr h="480971">
                <a:tc>
                  <a:txBody>
                    <a:bodyPr/>
                    <a:lstStyle/>
                    <a:p>
                      <a:pPr marL="0" lvl="0" indent="0">
                        <a:lnSpc>
                          <a:spcPct val="107000"/>
                        </a:lnSpc>
                        <a:spcAft>
                          <a:spcPts val="800"/>
                        </a:spcAft>
                        <a:buFont typeface="+mj-lt"/>
                        <a:buNone/>
                        <a:tabLst>
                          <a:tab pos="457200" algn="l"/>
                        </a:tabLst>
                      </a:pPr>
                      <a:r>
                        <a:rPr lang="sv-SE" sz="1600" b="0" i="0" kern="100" dirty="0">
                          <a:solidFill>
                            <a:schemeClr val="accent1"/>
                          </a:solidFill>
                          <a:effectLst/>
                          <a:latin typeface="LM Sans Office" pitchFamily="2" charset="77"/>
                          <a:ea typeface="Aptos" panose="020B0004020202020204" pitchFamily="34" charset="0"/>
                          <a:cs typeface="Times New Roman" panose="02020603050405020304" pitchFamily="18" charset="0"/>
                        </a:rPr>
                        <a:t>ÅTGÄRDER</a:t>
                      </a:r>
                    </a:p>
                  </a:txBody>
                  <a:tcPr marL="127459" marR="127459" marT="58026" marB="58026"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342900" lvl="0" indent="-342900">
                        <a:lnSpc>
                          <a:spcPct val="107000"/>
                        </a:lnSpc>
                        <a:spcAft>
                          <a:spcPts val="800"/>
                        </a:spcAft>
                        <a:buFont typeface="+mj-lt"/>
                        <a:buAutoNum type="arabicPeriod"/>
                        <a:tabLst>
                          <a:tab pos="457200" algn="l"/>
                        </a:tabLst>
                      </a:pPr>
                      <a:endParaRPr lang="sv-SE" sz="10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816890409"/>
                  </a:ext>
                </a:extLst>
              </a:tr>
              <a:tr h="3861648">
                <a:tc>
                  <a:txBody>
                    <a:bodyPr/>
                    <a:lstStyle/>
                    <a:p>
                      <a:pPr>
                        <a:lnSpc>
                          <a:spcPct val="107000"/>
                        </a:lnSpc>
                        <a:spcAft>
                          <a:spcPts val="800"/>
                        </a:spcAft>
                        <a:buNone/>
                      </a:pPr>
                      <a:r>
                        <a:rPr lang="sv-SE" sz="1200" b="1" kern="100" dirty="0">
                          <a:solidFill>
                            <a:schemeClr val="tx1"/>
                          </a:solidFill>
                          <a:effectLst/>
                          <a:latin typeface="LM Sans Office" pitchFamily="2" charset="77"/>
                        </a:rPr>
                        <a:t>Vad näringen kan göra?</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Arbeta systematiskt med att identifiera och undanröja investeringshinder.</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Stärka tillgången till kapital och riskdelning genom investeringslösningar, garantier och modeller för effektiv kapitalanskaffning och riskdelning.</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Tydliggöra gemensamma och långsiktiga tillväxtmål i värdekedjan.</a:t>
                      </a:r>
                    </a:p>
                  </a:txBody>
                  <a:tcPr marL="127459" marR="127459" marT="58026" marB="58026">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nSpc>
                          <a:spcPct val="107000"/>
                        </a:lnSpc>
                        <a:spcAft>
                          <a:spcPts val="800"/>
                        </a:spcAft>
                        <a:buNone/>
                      </a:pPr>
                      <a:r>
                        <a:rPr lang="sv-SE" sz="1200" b="1" kern="100" dirty="0">
                          <a:solidFill>
                            <a:schemeClr val="tx1"/>
                          </a:solidFill>
                          <a:effectLst/>
                          <a:latin typeface="LM Sans Office" pitchFamily="2" charset="77"/>
                        </a:rPr>
                        <a:t>Så möjliggör politik och myndighet</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Skapa tydliga och långsiktiga politiska signaler som ger framtidstro genom hela värdekedjan.</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Säkerställa tillgång till kapital. Tillföra 1 miljard SEK till bolag som tillhandahåller kapital för att finansiera tillväxt i primärproduktionen av animalier.</a:t>
                      </a:r>
                    </a:p>
                    <a:p>
                      <a:pPr marL="22860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Säkerställa tillväxt- och innovationsfrämjande regelverk som till exempel gynnar nyinvesteringar.</a:t>
                      </a: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59742356"/>
                  </a:ext>
                </a:extLst>
              </a:tr>
            </a:tbl>
          </a:graphicData>
        </a:graphic>
      </p:graphicFrame>
      <p:grpSp>
        <p:nvGrpSpPr>
          <p:cNvPr id="11" name="Group 10">
            <a:extLst>
              <a:ext uri="{FF2B5EF4-FFF2-40B4-BE49-F238E27FC236}">
                <a16:creationId xmlns:a16="http://schemas.microsoft.com/office/drawing/2014/main" id="{6F6BCBDD-1CA1-2910-B220-5512C9F8B208}"/>
              </a:ext>
            </a:extLst>
          </p:cNvPr>
          <p:cNvGrpSpPr/>
          <p:nvPr/>
        </p:nvGrpSpPr>
        <p:grpSpPr>
          <a:xfrm>
            <a:off x="635811" y="376558"/>
            <a:ext cx="1884168" cy="1334975"/>
            <a:chOff x="520362" y="-772859"/>
            <a:chExt cx="3816788" cy="2704280"/>
          </a:xfrm>
        </p:grpSpPr>
        <p:sp>
          <p:nvSpPr>
            <p:cNvPr id="12" name="Rektangel 13">
              <a:extLst>
                <a:ext uri="{FF2B5EF4-FFF2-40B4-BE49-F238E27FC236}">
                  <a16:creationId xmlns:a16="http://schemas.microsoft.com/office/drawing/2014/main" id="{4BE3DD65-729A-616F-909D-A02352DE515F}"/>
                </a:ext>
              </a:extLst>
            </p:cNvPr>
            <p:cNvSpPr/>
            <p:nvPr/>
          </p:nvSpPr>
          <p:spPr>
            <a:xfrm>
              <a:off x="838199" y="-772859"/>
              <a:ext cx="3498951" cy="2258377"/>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8" name="Flödesschema: Koppling 20">
              <a:extLst>
                <a:ext uri="{FF2B5EF4-FFF2-40B4-BE49-F238E27FC236}">
                  <a16:creationId xmlns:a16="http://schemas.microsoft.com/office/drawing/2014/main" id="{9F9C5BCD-7718-1D76-1E02-AB1EF39A8E3D}"/>
                </a:ext>
              </a:extLst>
            </p:cNvPr>
            <p:cNvSpPr/>
            <p:nvPr/>
          </p:nvSpPr>
          <p:spPr>
            <a:xfrm>
              <a:off x="2106868" y="1218940"/>
              <a:ext cx="772073" cy="712481"/>
            </a:xfrm>
            <a:prstGeom prst="flowChartConnector">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9" name="Flödesschema: Koppling 20">
              <a:extLst>
                <a:ext uri="{FF2B5EF4-FFF2-40B4-BE49-F238E27FC236}">
                  <a16:creationId xmlns:a16="http://schemas.microsoft.com/office/drawing/2014/main" id="{AFC2B3EE-5D19-D15B-3BEC-4DD18DB5362F}"/>
                </a:ext>
              </a:extLst>
            </p:cNvPr>
            <p:cNvSpPr/>
            <p:nvPr/>
          </p:nvSpPr>
          <p:spPr>
            <a:xfrm>
              <a:off x="520362" y="44051"/>
              <a:ext cx="772073" cy="712481"/>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0" name="Platshållare för innehåll 2">
              <a:extLst>
                <a:ext uri="{FF2B5EF4-FFF2-40B4-BE49-F238E27FC236}">
                  <a16:creationId xmlns:a16="http://schemas.microsoft.com/office/drawing/2014/main" id="{B6051645-DE7F-9B88-CEBA-A6FBEA21DCA0}"/>
                </a:ext>
              </a:extLst>
            </p:cNvPr>
            <p:cNvSpPr txBox="1">
              <a:spLocks/>
            </p:cNvSpPr>
            <p:nvPr/>
          </p:nvSpPr>
          <p:spPr>
            <a:xfrm>
              <a:off x="1186565" y="49150"/>
              <a:ext cx="2776956" cy="692665"/>
            </a:xfrm>
            <a:prstGeom prst="rect">
              <a:avLst/>
            </a:prstGeom>
            <a:noFill/>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90000"/>
                </a:lnSpc>
                <a:spcBef>
                  <a:spcPts val="0"/>
                </a:spcBef>
                <a:buNone/>
                <a:defRPr/>
              </a:pPr>
              <a:r>
                <a:rPr lang="sv-SE" sz="900" dirty="0">
                  <a:solidFill>
                    <a:schemeClr val="bg1"/>
                  </a:solidFill>
                  <a:cs typeface="Helvetica" panose="020B0604020202020204" pitchFamily="34" charset="0"/>
                </a:rPr>
                <a:t>Främja och stimulera investeringsviljan</a:t>
              </a:r>
            </a:p>
          </p:txBody>
        </p:sp>
      </p:grpSp>
    </p:spTree>
    <p:extLst>
      <p:ext uri="{BB962C8B-B14F-4D97-AF65-F5344CB8AC3E}">
        <p14:creationId xmlns:p14="http://schemas.microsoft.com/office/powerpoint/2010/main" val="25630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4D54F-B931-7B58-0E97-15135C67DDBD}"/>
            </a:ext>
          </a:extLst>
        </p:cNvPr>
        <p:cNvGrpSpPr/>
        <p:nvPr/>
      </p:nvGrpSpPr>
      <p:grpSpPr>
        <a:xfrm>
          <a:off x="0" y="0"/>
          <a:ext cx="0" cy="0"/>
          <a:chOff x="0" y="0"/>
          <a:chExt cx="0" cy="0"/>
        </a:xfrm>
      </p:grpSpPr>
      <p:sp>
        <p:nvSpPr>
          <p:cNvPr id="9" name="Rubrik 1">
            <a:extLst>
              <a:ext uri="{FF2B5EF4-FFF2-40B4-BE49-F238E27FC236}">
                <a16:creationId xmlns:a16="http://schemas.microsoft.com/office/drawing/2014/main" id="{2ED40C69-4585-C239-8C1C-30F8AFA0B4DC}"/>
              </a:ext>
            </a:extLst>
          </p:cNvPr>
          <p:cNvSpPr>
            <a:spLocks noGrp="1"/>
          </p:cNvSpPr>
          <p:nvPr>
            <p:ph type="title"/>
          </p:nvPr>
        </p:nvSpPr>
        <p:spPr>
          <a:xfrm>
            <a:off x="2825642" y="681038"/>
            <a:ext cx="8467197" cy="1219200"/>
          </a:xfrm>
        </p:spPr>
        <p:txBody>
          <a:bodyPr>
            <a:noAutofit/>
          </a:bodyPr>
          <a:lstStyle/>
          <a:p>
            <a:r>
              <a:rPr lang="sv-SE" sz="3600" dirty="0"/>
              <a:t>Öka riskdelningen i hela värdekedjan </a:t>
            </a:r>
            <a:br>
              <a:rPr lang="sv-SE" sz="3600" dirty="0"/>
            </a:br>
            <a:endParaRPr lang="sv-SE" sz="3600" dirty="0"/>
          </a:p>
        </p:txBody>
      </p:sp>
      <p:sp>
        <p:nvSpPr>
          <p:cNvPr id="6" name="Platshållare för innehåll 5">
            <a:extLst>
              <a:ext uri="{FF2B5EF4-FFF2-40B4-BE49-F238E27FC236}">
                <a16:creationId xmlns:a16="http://schemas.microsoft.com/office/drawing/2014/main" id="{95D0AE55-4DA3-792B-EDE5-9850DC60CD42}"/>
              </a:ext>
            </a:extLst>
          </p:cNvPr>
          <p:cNvSpPr>
            <a:spLocks noGrp="1"/>
          </p:cNvSpPr>
          <p:nvPr>
            <p:ph idx="1"/>
          </p:nvPr>
        </p:nvSpPr>
        <p:spPr>
          <a:xfrm>
            <a:off x="838200" y="1825625"/>
            <a:ext cx="3043335" cy="4351338"/>
          </a:xfrm>
        </p:spPr>
        <p:txBody>
          <a:bodyPr>
            <a:normAutofit/>
          </a:bodyPr>
          <a:lstStyle/>
          <a:p>
            <a:pPr marL="0" indent="0">
              <a:buNone/>
            </a:pPr>
            <a:r>
              <a:rPr lang="sv-SE" dirty="0"/>
              <a:t>Både näring och stat måste bidra för att nå en robust livsmedelskedja som stärker livsmedelsberedskapen.</a:t>
            </a:r>
          </a:p>
          <a:p>
            <a:r>
              <a:rPr lang="sv-SE" dirty="0"/>
              <a:t>Risk måste fördelas i värdekedjan</a:t>
            </a:r>
          </a:p>
          <a:p>
            <a:r>
              <a:rPr lang="sv-SE" dirty="0"/>
              <a:t>Riskdelning mellan näringen och staten</a:t>
            </a:r>
            <a:br>
              <a:rPr lang="sv-SE" dirty="0"/>
            </a:br>
            <a:endParaRPr lang="sv-SE" dirty="0"/>
          </a:p>
        </p:txBody>
      </p:sp>
      <p:sp>
        <p:nvSpPr>
          <p:cNvPr id="4" name="Platshållare för bildnummer 3">
            <a:extLst>
              <a:ext uri="{FF2B5EF4-FFF2-40B4-BE49-F238E27FC236}">
                <a16:creationId xmlns:a16="http://schemas.microsoft.com/office/drawing/2014/main" id="{EB03CBE1-18C0-3DBD-0256-39411155EB8A}"/>
              </a:ext>
            </a:extLst>
          </p:cNvPr>
          <p:cNvSpPr>
            <a:spLocks noGrp="1"/>
          </p:cNvSpPr>
          <p:nvPr>
            <p:ph type="sldNum" sz="quarter" idx="12"/>
          </p:nvPr>
        </p:nvSpPr>
        <p:spPr>
          <a:xfrm>
            <a:off x="9302931" y="6487614"/>
            <a:ext cx="2743200" cy="365125"/>
          </a:xfrm>
        </p:spPr>
        <p:txBody>
          <a:bodyPr/>
          <a:lstStyle/>
          <a:p>
            <a:fld id="{0D82F364-8952-41CD-8A53-9C58B80FD0AE}" type="slidenum">
              <a:rPr lang="sv-SE" smtClean="0"/>
              <a:pPr/>
              <a:t>14</a:t>
            </a:fld>
            <a:endParaRPr lang="sv-SE"/>
          </a:p>
        </p:txBody>
      </p:sp>
      <p:graphicFrame>
        <p:nvGraphicFramePr>
          <p:cNvPr id="7" name="Tabell 6">
            <a:extLst>
              <a:ext uri="{FF2B5EF4-FFF2-40B4-BE49-F238E27FC236}">
                <a16:creationId xmlns:a16="http://schemas.microsoft.com/office/drawing/2014/main" id="{FF6DAF93-C4AF-D3DB-0EAF-0403478E0E17}"/>
              </a:ext>
            </a:extLst>
          </p:cNvPr>
          <p:cNvGraphicFramePr>
            <a:graphicFrameLocks noGrp="1"/>
          </p:cNvGraphicFramePr>
          <p:nvPr>
            <p:extLst>
              <p:ext uri="{D42A27DB-BD31-4B8C-83A1-F6EECF244321}">
                <p14:modId xmlns:p14="http://schemas.microsoft.com/office/powerpoint/2010/main" val="2194188019"/>
              </p:ext>
            </p:extLst>
          </p:nvPr>
        </p:nvGraphicFramePr>
        <p:xfrm>
          <a:off x="4132040" y="1896469"/>
          <a:ext cx="7221760" cy="4342619"/>
        </p:xfrm>
        <a:graphic>
          <a:graphicData uri="http://schemas.openxmlformats.org/drawingml/2006/table">
            <a:tbl>
              <a:tblPr firstRow="1" firstCol="1" bandRow="1">
                <a:tableStyleId>{B301B821-A1FF-4177-AEE7-76D212191A09}</a:tableStyleId>
              </a:tblPr>
              <a:tblGrid>
                <a:gridCol w="3610880">
                  <a:extLst>
                    <a:ext uri="{9D8B030D-6E8A-4147-A177-3AD203B41FA5}">
                      <a16:colId xmlns:a16="http://schemas.microsoft.com/office/drawing/2014/main" val="1051608792"/>
                    </a:ext>
                  </a:extLst>
                </a:gridCol>
                <a:gridCol w="3610880">
                  <a:extLst>
                    <a:ext uri="{9D8B030D-6E8A-4147-A177-3AD203B41FA5}">
                      <a16:colId xmlns:a16="http://schemas.microsoft.com/office/drawing/2014/main" val="3904484551"/>
                    </a:ext>
                  </a:extLst>
                </a:gridCol>
              </a:tblGrid>
              <a:tr h="480971">
                <a:tc>
                  <a:txBody>
                    <a:bodyPr/>
                    <a:lstStyle/>
                    <a:p>
                      <a:pPr marL="0" lvl="0" indent="0">
                        <a:lnSpc>
                          <a:spcPct val="107000"/>
                        </a:lnSpc>
                        <a:spcAft>
                          <a:spcPts val="800"/>
                        </a:spcAft>
                        <a:buFont typeface="+mj-lt"/>
                        <a:buNone/>
                        <a:tabLst>
                          <a:tab pos="457200" algn="l"/>
                        </a:tabLst>
                      </a:pPr>
                      <a:r>
                        <a:rPr lang="sv-SE" sz="1600" b="0" i="0" kern="100" dirty="0">
                          <a:solidFill>
                            <a:schemeClr val="accent1"/>
                          </a:solidFill>
                          <a:effectLst/>
                          <a:latin typeface="LM Sans Office" pitchFamily="2" charset="77"/>
                          <a:ea typeface="Aptos" panose="020B0004020202020204" pitchFamily="34" charset="0"/>
                          <a:cs typeface="Times New Roman" panose="02020603050405020304" pitchFamily="18" charset="0"/>
                        </a:rPr>
                        <a:t>ÅTGÄRDER</a:t>
                      </a:r>
                    </a:p>
                  </a:txBody>
                  <a:tcPr marL="127459" marR="127459" marT="58026" marB="58026"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342900" lvl="0" indent="-342900">
                        <a:lnSpc>
                          <a:spcPct val="107000"/>
                        </a:lnSpc>
                        <a:spcAft>
                          <a:spcPts val="800"/>
                        </a:spcAft>
                        <a:buFont typeface="+mj-lt"/>
                        <a:buAutoNum type="arabicPeriod"/>
                        <a:tabLst>
                          <a:tab pos="457200" algn="l"/>
                        </a:tabLst>
                      </a:pPr>
                      <a:endParaRPr lang="sv-SE" sz="10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816890409"/>
                  </a:ext>
                </a:extLst>
              </a:tr>
              <a:tr h="3861648">
                <a:tc>
                  <a:txBody>
                    <a:bodyPr/>
                    <a:lstStyle/>
                    <a:p>
                      <a:pPr>
                        <a:lnSpc>
                          <a:spcPct val="107000"/>
                        </a:lnSpc>
                        <a:spcAft>
                          <a:spcPts val="600"/>
                        </a:spcAft>
                        <a:buNone/>
                      </a:pPr>
                      <a:r>
                        <a:rPr lang="sv-SE" sz="1200" b="1" kern="100" dirty="0">
                          <a:solidFill>
                            <a:schemeClr val="tx1"/>
                          </a:solidFill>
                          <a:effectLst/>
                          <a:latin typeface="LM Sans Office" pitchFamily="2" charset="77"/>
                        </a:rPr>
                        <a:t>Vad näringen kan göra?</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Skapa en mer integrerad värdekedja med samarbete och ökad riskdelning.</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Utveckla nya avtalsmodeller som möjliggör bättre riskfördelning i värdekedjan och skapa förutsättningar att hantera risker och beräkna kassaflöden. </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Säkerställa arbetet med biosäkerhet där branschen ansvarar för att leda och ställa krav på myndigheterna.</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Möjliggöra datadelning i värdekedjan och utveckla bättre prognosverktyg och stärkt management i hela förädlingskedjan för att minska risker.</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Öka robustheten och beredskapen i hela värdekedjan med förebyggande kontinuitetsplanering.</a:t>
                      </a:r>
                    </a:p>
                    <a:p>
                      <a:pPr marL="342900" lvl="0" indent="-342900" algn="l" defTabSz="914400" rtl="0" eaLnBrk="1" latinLnBrk="0" hangingPunct="1">
                        <a:lnSpc>
                          <a:spcPct val="107000"/>
                        </a:lnSpc>
                        <a:spcAft>
                          <a:spcPts val="600"/>
                        </a:spcAft>
                        <a:buFont typeface="+mj-lt"/>
                        <a:buAutoNum type="arabicPeriod"/>
                        <a:tabLst>
                          <a:tab pos="457200" algn="l"/>
                        </a:tabLst>
                      </a:pPr>
                      <a:endParaRPr lang="sv-SE" sz="1000" b="0" kern="100" dirty="0">
                        <a:solidFill>
                          <a:schemeClr val="tx1"/>
                        </a:solidFill>
                        <a:effectLst/>
                        <a:latin typeface="LM Sans Office" pitchFamily="2" charset="77"/>
                        <a:ea typeface="+mn-ea"/>
                        <a:cs typeface="+mn-cs"/>
                      </a:endParaRPr>
                    </a:p>
                  </a:txBody>
                  <a:tcPr marL="127459" marR="127459" marT="58026" marB="58026">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nSpc>
                          <a:spcPct val="107000"/>
                        </a:lnSpc>
                        <a:spcAft>
                          <a:spcPts val="600"/>
                        </a:spcAft>
                        <a:buNone/>
                      </a:pPr>
                      <a:r>
                        <a:rPr lang="sv-SE" sz="1200" b="1" kern="100" dirty="0">
                          <a:solidFill>
                            <a:schemeClr val="tx1"/>
                          </a:solidFill>
                          <a:effectLst/>
                          <a:latin typeface="LM Sans Office" pitchFamily="2" charset="77"/>
                        </a:rPr>
                        <a:t>Så möjliggör politik och myndighet</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Säkerställa statligt stöd för förebyggande biosäkerhetsåtgärder på gård.</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Säkerställa ett fortsatt starkt statligt ansvar vid smittspridning och sjukdomsutbrott (tex salmonella).</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Införa investeringsprogram för förädlingsföretag och säkra en robust livsmedelskedja i hela landet som stärker livsmedelsberedskapen </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Genomföra förändringar i skattereglerna och etablera fonder eller buffertsystem för att hantera variationer mellan goda och dåliga år. Exempel: Inför lantbrukets motsvarighet till Skogskonto.</a:t>
                      </a:r>
                    </a:p>
                    <a:p>
                      <a:pPr marL="342900" lvl="0" indent="-342900">
                        <a:lnSpc>
                          <a:spcPct val="107000"/>
                        </a:lnSpc>
                        <a:spcAft>
                          <a:spcPts val="600"/>
                        </a:spcAft>
                        <a:buFont typeface="+mj-lt"/>
                        <a:buAutoNum type="arabicPeriod"/>
                        <a:tabLst>
                          <a:tab pos="457200" algn="l"/>
                        </a:tabLst>
                      </a:pPr>
                      <a:endParaRPr lang="sv-SE" sz="10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59742356"/>
                  </a:ext>
                </a:extLst>
              </a:tr>
            </a:tbl>
          </a:graphicData>
        </a:graphic>
      </p:graphicFrame>
      <p:grpSp>
        <p:nvGrpSpPr>
          <p:cNvPr id="11" name="Group 10">
            <a:extLst>
              <a:ext uri="{FF2B5EF4-FFF2-40B4-BE49-F238E27FC236}">
                <a16:creationId xmlns:a16="http://schemas.microsoft.com/office/drawing/2014/main" id="{1E34D474-DE84-C8E5-2292-097E2E77EB90}"/>
              </a:ext>
            </a:extLst>
          </p:cNvPr>
          <p:cNvGrpSpPr/>
          <p:nvPr/>
        </p:nvGrpSpPr>
        <p:grpSpPr>
          <a:xfrm>
            <a:off x="803275" y="183958"/>
            <a:ext cx="1981202" cy="1361167"/>
            <a:chOff x="4137279" y="-918013"/>
            <a:chExt cx="1981202" cy="1361167"/>
          </a:xfrm>
        </p:grpSpPr>
        <p:sp>
          <p:nvSpPr>
            <p:cNvPr id="12" name="Rektangel 13">
              <a:extLst>
                <a:ext uri="{FF2B5EF4-FFF2-40B4-BE49-F238E27FC236}">
                  <a16:creationId xmlns:a16="http://schemas.microsoft.com/office/drawing/2014/main" id="{DBDAF131-D40A-F719-1213-B5EA03AF907F}"/>
                </a:ext>
              </a:extLst>
            </p:cNvPr>
            <p:cNvSpPr/>
            <p:nvPr/>
          </p:nvSpPr>
          <p:spPr>
            <a:xfrm>
              <a:off x="4137279" y="-671700"/>
              <a:ext cx="1727267" cy="1114854"/>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8" name="Flödesschema: Koppling 20">
              <a:extLst>
                <a:ext uri="{FF2B5EF4-FFF2-40B4-BE49-F238E27FC236}">
                  <a16:creationId xmlns:a16="http://schemas.microsoft.com/office/drawing/2014/main" id="{C5C557AA-0277-C538-10C6-964630ADE392}"/>
                </a:ext>
              </a:extLst>
            </p:cNvPr>
            <p:cNvSpPr/>
            <p:nvPr/>
          </p:nvSpPr>
          <p:spPr>
            <a:xfrm>
              <a:off x="5737345" y="-306112"/>
              <a:ext cx="381136" cy="351718"/>
            </a:xfrm>
            <a:prstGeom prst="flowChartConnector">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9" name="Flödesschema: Koppling 20">
              <a:extLst>
                <a:ext uri="{FF2B5EF4-FFF2-40B4-BE49-F238E27FC236}">
                  <a16:creationId xmlns:a16="http://schemas.microsoft.com/office/drawing/2014/main" id="{4697D532-9BB1-30BC-C1F5-67698786903E}"/>
                </a:ext>
              </a:extLst>
            </p:cNvPr>
            <p:cNvSpPr/>
            <p:nvPr/>
          </p:nvSpPr>
          <p:spPr>
            <a:xfrm>
              <a:off x="4788794" y="-918013"/>
              <a:ext cx="381136" cy="351718"/>
            </a:xfrm>
            <a:prstGeom prst="flowChartConnector">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0" name="Platshållare för innehåll 2">
              <a:extLst>
                <a:ext uri="{FF2B5EF4-FFF2-40B4-BE49-F238E27FC236}">
                  <a16:creationId xmlns:a16="http://schemas.microsoft.com/office/drawing/2014/main" id="{704DA2F9-DF77-E8D1-E21C-555A98558FDB}"/>
                </a:ext>
              </a:extLst>
            </p:cNvPr>
            <p:cNvSpPr txBox="1">
              <a:spLocks/>
            </p:cNvSpPr>
            <p:nvPr/>
          </p:nvSpPr>
          <p:spPr>
            <a:xfrm>
              <a:off x="4293936" y="-393822"/>
              <a:ext cx="1370852" cy="341936"/>
            </a:xfrm>
            <a:prstGeom prst="rect">
              <a:avLst/>
            </a:prstGeom>
            <a:noFill/>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90000"/>
                </a:lnSpc>
                <a:spcBef>
                  <a:spcPts val="0"/>
                </a:spcBef>
                <a:buNone/>
                <a:defRPr/>
              </a:pPr>
              <a:endParaRPr lang="sv-SE" sz="900" dirty="0">
                <a:solidFill>
                  <a:schemeClr val="bg1"/>
                </a:solidFill>
                <a:cs typeface="Helvetica" panose="020B0604020202020204" pitchFamily="34" charset="0"/>
              </a:endParaRPr>
            </a:p>
            <a:p>
              <a:pPr marL="0" indent="0" algn="ctr">
                <a:spcBef>
                  <a:spcPts val="0"/>
                </a:spcBef>
                <a:buNone/>
                <a:defRPr/>
              </a:pPr>
              <a:r>
                <a:rPr lang="sv-SE" sz="900" dirty="0">
                  <a:solidFill>
                    <a:schemeClr val="bg1"/>
                  </a:solidFill>
                  <a:cs typeface="Helvetica" panose="020B0604020202020204" pitchFamily="34" charset="0"/>
                </a:rPr>
                <a:t>Öka riskdelningen i hela värdekedjan </a:t>
              </a:r>
              <a:br>
                <a:rPr lang="sv-SE" sz="900" dirty="0">
                  <a:solidFill>
                    <a:schemeClr val="bg1"/>
                  </a:solidFill>
                  <a:cs typeface="Helvetica" panose="020B0604020202020204" pitchFamily="34" charset="0"/>
                </a:rPr>
              </a:br>
              <a:endParaRPr lang="sv-SE" sz="900" dirty="0">
                <a:solidFill>
                  <a:schemeClr val="bg1"/>
                </a:solidFill>
                <a:cs typeface="Helvetica" panose="020B0604020202020204" pitchFamily="34" charset="0"/>
              </a:endParaRPr>
            </a:p>
          </p:txBody>
        </p:sp>
      </p:grpSp>
    </p:spTree>
    <p:extLst>
      <p:ext uri="{BB962C8B-B14F-4D97-AF65-F5344CB8AC3E}">
        <p14:creationId xmlns:p14="http://schemas.microsoft.com/office/powerpoint/2010/main" val="997031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8EBFD-C480-9619-A11B-2412A3EDE9EF}"/>
            </a:ext>
          </a:extLst>
        </p:cNvPr>
        <p:cNvGrpSpPr/>
        <p:nvPr/>
      </p:nvGrpSpPr>
      <p:grpSpPr>
        <a:xfrm>
          <a:off x="0" y="0"/>
          <a:ext cx="0" cy="0"/>
          <a:chOff x="0" y="0"/>
          <a:chExt cx="0" cy="0"/>
        </a:xfrm>
      </p:grpSpPr>
      <p:sp>
        <p:nvSpPr>
          <p:cNvPr id="9" name="Rubrik 1">
            <a:extLst>
              <a:ext uri="{FF2B5EF4-FFF2-40B4-BE49-F238E27FC236}">
                <a16:creationId xmlns:a16="http://schemas.microsoft.com/office/drawing/2014/main" id="{706AFD70-4E04-DE42-8F53-07AB5CE6CF0E}"/>
              </a:ext>
            </a:extLst>
          </p:cNvPr>
          <p:cNvSpPr>
            <a:spLocks noGrp="1"/>
          </p:cNvSpPr>
          <p:nvPr>
            <p:ph type="title"/>
          </p:nvPr>
        </p:nvSpPr>
        <p:spPr>
          <a:xfrm>
            <a:off x="2802637" y="681038"/>
            <a:ext cx="8490202" cy="1219200"/>
          </a:xfrm>
        </p:spPr>
        <p:txBody>
          <a:bodyPr>
            <a:noAutofit/>
          </a:bodyPr>
          <a:lstStyle/>
          <a:p>
            <a:r>
              <a:rPr lang="sv-SE" sz="3600" dirty="0"/>
              <a:t>Utveckla starka kommersiella mervärden</a:t>
            </a:r>
          </a:p>
        </p:txBody>
      </p:sp>
      <p:sp>
        <p:nvSpPr>
          <p:cNvPr id="6" name="Platshållare för innehåll 5">
            <a:extLst>
              <a:ext uri="{FF2B5EF4-FFF2-40B4-BE49-F238E27FC236}">
                <a16:creationId xmlns:a16="http://schemas.microsoft.com/office/drawing/2014/main" id="{17DE0826-D7FE-78C1-9664-B5B541585B40}"/>
              </a:ext>
            </a:extLst>
          </p:cNvPr>
          <p:cNvSpPr>
            <a:spLocks noGrp="1"/>
          </p:cNvSpPr>
          <p:nvPr>
            <p:ph idx="1"/>
          </p:nvPr>
        </p:nvSpPr>
        <p:spPr>
          <a:xfrm>
            <a:off x="838200" y="1825625"/>
            <a:ext cx="3229061" cy="4351338"/>
          </a:xfrm>
        </p:spPr>
        <p:txBody>
          <a:bodyPr>
            <a:normAutofit/>
          </a:bodyPr>
          <a:lstStyle/>
          <a:p>
            <a:pPr lvl="0"/>
            <a:r>
              <a:rPr lang="sv-SE" dirty="0"/>
              <a:t>Kontinuerlig produkt- och förädlingsutveckling</a:t>
            </a:r>
          </a:p>
          <a:p>
            <a:pPr lvl="0"/>
            <a:r>
              <a:rPr lang="sv-SE" dirty="0"/>
              <a:t>Högre och jämnare kvalitet i basutbudet</a:t>
            </a:r>
          </a:p>
          <a:p>
            <a:pPr lvl="0"/>
            <a:r>
              <a:rPr lang="sv-SE" dirty="0"/>
              <a:t>Innovation inom chark och sidoströmmar</a:t>
            </a:r>
          </a:p>
          <a:p>
            <a:pPr lvl="0"/>
            <a:r>
              <a:rPr lang="sv-SE" dirty="0"/>
              <a:t>Tydligare koppling mellan klimatdata, djurvälfärd och kommersiell positionering</a:t>
            </a:r>
          </a:p>
          <a:p>
            <a:pPr lvl="0"/>
            <a:r>
              <a:rPr lang="sv-SE" dirty="0"/>
              <a:t>Löpande omvärldsanalys kring konkurrerande modeller</a:t>
            </a:r>
            <a:br>
              <a:rPr lang="sv-SE" dirty="0"/>
            </a:br>
            <a:endParaRPr lang="sv-SE" dirty="0"/>
          </a:p>
        </p:txBody>
      </p:sp>
      <p:sp>
        <p:nvSpPr>
          <p:cNvPr id="4" name="Platshållare för bildnummer 3">
            <a:extLst>
              <a:ext uri="{FF2B5EF4-FFF2-40B4-BE49-F238E27FC236}">
                <a16:creationId xmlns:a16="http://schemas.microsoft.com/office/drawing/2014/main" id="{95EEF0EF-395B-753D-187B-75DF82733ED6}"/>
              </a:ext>
            </a:extLst>
          </p:cNvPr>
          <p:cNvSpPr>
            <a:spLocks noGrp="1"/>
          </p:cNvSpPr>
          <p:nvPr>
            <p:ph type="sldNum" sz="quarter" idx="12"/>
          </p:nvPr>
        </p:nvSpPr>
        <p:spPr>
          <a:xfrm>
            <a:off x="9302931" y="6487614"/>
            <a:ext cx="2743200" cy="365125"/>
          </a:xfrm>
        </p:spPr>
        <p:txBody>
          <a:bodyPr/>
          <a:lstStyle/>
          <a:p>
            <a:fld id="{0D82F364-8952-41CD-8A53-9C58B80FD0AE}" type="slidenum">
              <a:rPr lang="sv-SE" smtClean="0"/>
              <a:pPr/>
              <a:t>15</a:t>
            </a:fld>
            <a:endParaRPr lang="sv-SE"/>
          </a:p>
        </p:txBody>
      </p:sp>
      <p:graphicFrame>
        <p:nvGraphicFramePr>
          <p:cNvPr id="7" name="Tabell 6">
            <a:extLst>
              <a:ext uri="{FF2B5EF4-FFF2-40B4-BE49-F238E27FC236}">
                <a16:creationId xmlns:a16="http://schemas.microsoft.com/office/drawing/2014/main" id="{3186F47C-4B01-5A35-9EDF-9F42A9DEF5DC}"/>
              </a:ext>
            </a:extLst>
          </p:cNvPr>
          <p:cNvGraphicFramePr>
            <a:graphicFrameLocks noGrp="1"/>
          </p:cNvGraphicFramePr>
          <p:nvPr>
            <p:extLst>
              <p:ext uri="{D42A27DB-BD31-4B8C-83A1-F6EECF244321}">
                <p14:modId xmlns:p14="http://schemas.microsoft.com/office/powerpoint/2010/main" val="1945576448"/>
              </p:ext>
            </p:extLst>
          </p:nvPr>
        </p:nvGraphicFramePr>
        <p:xfrm>
          <a:off x="4132040" y="1896469"/>
          <a:ext cx="7221760" cy="4342619"/>
        </p:xfrm>
        <a:graphic>
          <a:graphicData uri="http://schemas.openxmlformats.org/drawingml/2006/table">
            <a:tbl>
              <a:tblPr firstRow="1" firstCol="1" bandRow="1">
                <a:tableStyleId>{B301B821-A1FF-4177-AEE7-76D212191A09}</a:tableStyleId>
              </a:tblPr>
              <a:tblGrid>
                <a:gridCol w="3610880">
                  <a:extLst>
                    <a:ext uri="{9D8B030D-6E8A-4147-A177-3AD203B41FA5}">
                      <a16:colId xmlns:a16="http://schemas.microsoft.com/office/drawing/2014/main" val="1051608792"/>
                    </a:ext>
                  </a:extLst>
                </a:gridCol>
                <a:gridCol w="3610880">
                  <a:extLst>
                    <a:ext uri="{9D8B030D-6E8A-4147-A177-3AD203B41FA5}">
                      <a16:colId xmlns:a16="http://schemas.microsoft.com/office/drawing/2014/main" val="3904484551"/>
                    </a:ext>
                  </a:extLst>
                </a:gridCol>
              </a:tblGrid>
              <a:tr h="480971">
                <a:tc>
                  <a:txBody>
                    <a:bodyPr/>
                    <a:lstStyle/>
                    <a:p>
                      <a:pPr marL="0" lvl="0" indent="0">
                        <a:lnSpc>
                          <a:spcPct val="107000"/>
                        </a:lnSpc>
                        <a:spcAft>
                          <a:spcPts val="800"/>
                        </a:spcAft>
                        <a:buFont typeface="+mj-lt"/>
                        <a:buNone/>
                        <a:tabLst>
                          <a:tab pos="457200" algn="l"/>
                        </a:tabLst>
                      </a:pPr>
                      <a:r>
                        <a:rPr lang="sv-SE" sz="1600" b="0" i="0" kern="100" dirty="0">
                          <a:solidFill>
                            <a:schemeClr val="accent1"/>
                          </a:solidFill>
                          <a:effectLst/>
                          <a:latin typeface="LM Sans Office" pitchFamily="2" charset="77"/>
                          <a:ea typeface="Aptos" panose="020B0004020202020204" pitchFamily="34" charset="0"/>
                          <a:cs typeface="Times New Roman" panose="02020603050405020304" pitchFamily="18" charset="0"/>
                        </a:rPr>
                        <a:t>ÅTGÄRDER</a:t>
                      </a:r>
                    </a:p>
                  </a:txBody>
                  <a:tcPr marL="127459" marR="127459" marT="58026" marB="58026"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342900" lvl="0" indent="-342900">
                        <a:lnSpc>
                          <a:spcPct val="107000"/>
                        </a:lnSpc>
                        <a:spcAft>
                          <a:spcPts val="800"/>
                        </a:spcAft>
                        <a:buFont typeface="+mj-lt"/>
                        <a:buAutoNum type="arabicPeriod"/>
                        <a:tabLst>
                          <a:tab pos="457200" algn="l"/>
                        </a:tabLst>
                      </a:pPr>
                      <a:endParaRPr lang="sv-SE" sz="10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816890409"/>
                  </a:ext>
                </a:extLst>
              </a:tr>
              <a:tr h="3861648">
                <a:tc>
                  <a:txBody>
                    <a:bodyPr/>
                    <a:lstStyle/>
                    <a:p>
                      <a:pPr>
                        <a:lnSpc>
                          <a:spcPct val="107000"/>
                        </a:lnSpc>
                        <a:spcAft>
                          <a:spcPts val="800"/>
                        </a:spcAft>
                        <a:buNone/>
                      </a:pPr>
                      <a:r>
                        <a:rPr lang="sv-SE" sz="1200" b="1" kern="100" dirty="0">
                          <a:solidFill>
                            <a:schemeClr val="tx1"/>
                          </a:solidFill>
                          <a:effectLst/>
                          <a:latin typeface="LM Sans Office" pitchFamily="2" charset="77"/>
                        </a:rPr>
                        <a:t>Vad näringen kan göra?</a:t>
                      </a:r>
                    </a:p>
                    <a:p>
                      <a:pPr marL="228600" lvl="0" indent="-228600">
                        <a:buFont typeface="+mj-lt"/>
                        <a:buAutoNum type="arabicPeriod"/>
                      </a:pPr>
                      <a:r>
                        <a:rPr lang="sv-SE" sz="1200" b="0" kern="100" dirty="0">
                          <a:solidFill>
                            <a:schemeClr val="tx1"/>
                          </a:solidFill>
                          <a:effectLst/>
                          <a:latin typeface="LM Sans Office" pitchFamily="2" charset="77"/>
                          <a:ea typeface="+mn-ea"/>
                          <a:cs typeface="+mn-cs"/>
                        </a:rPr>
                        <a:t>Utveckla produkter med högre förädlingsgrad och tydlig differentiering.</a:t>
                      </a:r>
                    </a:p>
                    <a:p>
                      <a:pPr marL="228600" lvl="0" indent="-228600">
                        <a:buFont typeface="+mj-lt"/>
                        <a:buAutoNum type="arabicPeriod"/>
                      </a:pPr>
                      <a:r>
                        <a:rPr lang="sv-SE" sz="1200" b="0" kern="100" dirty="0">
                          <a:solidFill>
                            <a:schemeClr val="tx1"/>
                          </a:solidFill>
                          <a:effectLst/>
                          <a:latin typeface="LM Sans Office" pitchFamily="2" charset="77"/>
                          <a:ea typeface="+mn-ea"/>
                          <a:cs typeface="+mn-cs"/>
                        </a:rPr>
                        <a:t>Initiera branschgemensamma innovationsprojekt till exempel för att utveckla nästa generation hälsosam chark. Driva forskning och innovation kring uppgradering och förädling av restflöden samt ett ökat nyttjande av hela slaktkroppen.</a:t>
                      </a:r>
                    </a:p>
                    <a:p>
                      <a:pPr marL="228600" lvl="0" indent="-228600">
                        <a:buFont typeface="+mj-lt"/>
                        <a:buAutoNum type="arabicPeriod"/>
                      </a:pPr>
                      <a:r>
                        <a:rPr lang="sv-SE" sz="1200" b="0" kern="100" dirty="0">
                          <a:solidFill>
                            <a:schemeClr val="tx1"/>
                          </a:solidFill>
                          <a:effectLst/>
                          <a:latin typeface="LM Sans Office" pitchFamily="2" charset="77"/>
                          <a:ea typeface="+mn-ea"/>
                          <a:cs typeface="+mn-cs"/>
                        </a:rPr>
                        <a:t>Ta fram en forsknings- och innovationsagenda som stödjer Tillväxtagendan.</a:t>
                      </a:r>
                    </a:p>
                    <a:p>
                      <a:pPr marL="228600" lvl="0" indent="-228600">
                        <a:buFont typeface="+mj-lt"/>
                        <a:buAutoNum type="arabicPeriod"/>
                      </a:pPr>
                      <a:r>
                        <a:rPr lang="sv-SE" sz="1200" b="0" kern="100" dirty="0">
                          <a:solidFill>
                            <a:schemeClr val="tx1"/>
                          </a:solidFill>
                          <a:effectLst/>
                          <a:latin typeface="LM Sans Office" pitchFamily="2" charset="77"/>
                          <a:ea typeface="+mn-ea"/>
                          <a:cs typeface="+mn-cs"/>
                        </a:rPr>
                        <a:t>Utred nya koncept byggda på svenska mervärden som djurvälfärd och miljöhänsyn.</a:t>
                      </a:r>
                    </a:p>
                    <a:p>
                      <a:pPr marL="342900" lvl="0" indent="-342900" algn="l" defTabSz="914400" rtl="0" eaLnBrk="1" latinLnBrk="0" hangingPunct="1">
                        <a:lnSpc>
                          <a:spcPct val="107000"/>
                        </a:lnSpc>
                        <a:spcAft>
                          <a:spcPts val="400"/>
                        </a:spcAft>
                        <a:buFont typeface="+mj-lt"/>
                        <a:buAutoNum type="arabicPeriod"/>
                        <a:tabLst>
                          <a:tab pos="457200" algn="l"/>
                        </a:tabLst>
                      </a:pPr>
                      <a:endParaRPr lang="sv-SE" sz="1200" b="0" kern="100" dirty="0">
                        <a:solidFill>
                          <a:schemeClr val="tx1"/>
                        </a:solidFill>
                        <a:effectLst/>
                        <a:latin typeface="LM Sans Office" pitchFamily="2" charset="77"/>
                        <a:ea typeface="+mn-ea"/>
                        <a:cs typeface="+mn-cs"/>
                      </a:endParaRPr>
                    </a:p>
                  </a:txBody>
                  <a:tcPr marL="127459" marR="127459" marT="58026" marB="58026">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nSpc>
                          <a:spcPct val="107000"/>
                        </a:lnSpc>
                        <a:spcAft>
                          <a:spcPts val="800"/>
                        </a:spcAft>
                        <a:buNone/>
                      </a:pPr>
                      <a:r>
                        <a:rPr lang="sv-SE" sz="1200" b="1" kern="100" dirty="0">
                          <a:solidFill>
                            <a:schemeClr val="tx1"/>
                          </a:solidFill>
                          <a:effectLst/>
                          <a:latin typeface="LM Sans Office" pitchFamily="2" charset="77"/>
                        </a:rPr>
                        <a:t>Så möjliggör politik och myndighet</a:t>
                      </a:r>
                    </a:p>
                    <a:p>
                      <a:pPr marL="228600" lvl="0" indent="-228600">
                        <a:buFont typeface="+mj-lt"/>
                        <a:buAutoNum type="arabicPeriod"/>
                      </a:pPr>
                      <a:r>
                        <a:rPr lang="sv-SE" sz="1200" b="0" kern="100" dirty="0">
                          <a:solidFill>
                            <a:schemeClr val="tx1"/>
                          </a:solidFill>
                          <a:effectLst/>
                          <a:latin typeface="LM Sans Office" pitchFamily="2" charset="77"/>
                          <a:ea typeface="+mn-ea"/>
                          <a:cs typeface="+mn-cs"/>
                        </a:rPr>
                        <a:t>Öronmärka del av forskningsfinansiärernas medel till animaliska livsmedel, till exempel med riktade utlysningar inom Nationella Forskningsprogrammet för Livsmedel.</a:t>
                      </a:r>
                    </a:p>
                    <a:p>
                      <a:pPr marL="228600" lvl="0" indent="-228600">
                        <a:buFont typeface="+mj-lt"/>
                        <a:buAutoNum type="arabicPeriod"/>
                      </a:pPr>
                      <a:r>
                        <a:rPr lang="sv-SE" sz="1200" b="0" kern="100" dirty="0">
                          <a:solidFill>
                            <a:schemeClr val="tx1"/>
                          </a:solidFill>
                          <a:effectLst/>
                          <a:latin typeface="LM Sans Office" pitchFamily="2" charset="77"/>
                          <a:ea typeface="+mn-ea"/>
                          <a:cs typeface="+mn-cs"/>
                        </a:rPr>
                        <a:t>Säkerställa att offentlig upphandling premierar dokumenterade mervärden.</a:t>
                      </a:r>
                    </a:p>
                    <a:p>
                      <a:pPr marL="228600" lvl="0" indent="-228600">
                        <a:buFont typeface="+mj-lt"/>
                        <a:buAutoNum type="arabicPeriod"/>
                      </a:pPr>
                      <a:r>
                        <a:rPr lang="sv-SE" sz="1200" b="0" kern="100" dirty="0">
                          <a:solidFill>
                            <a:schemeClr val="tx1"/>
                          </a:solidFill>
                          <a:effectLst/>
                          <a:latin typeface="LM Sans Office" pitchFamily="2" charset="77"/>
                          <a:ea typeface="+mn-ea"/>
                          <a:cs typeface="+mn-cs"/>
                        </a:rPr>
                        <a:t>Stödja forskning och innovation kopplad till förädling, klimatdata och kvalitet.</a:t>
                      </a:r>
                    </a:p>
                    <a:p>
                      <a:pPr marL="342900" lvl="0" indent="-342900">
                        <a:lnSpc>
                          <a:spcPct val="107000"/>
                        </a:lnSpc>
                        <a:spcAft>
                          <a:spcPts val="400"/>
                        </a:spcAft>
                        <a:buFont typeface="+mj-lt"/>
                        <a:buAutoNum type="arabicPeriod"/>
                        <a:tabLst>
                          <a:tab pos="457200" algn="l"/>
                        </a:tabLst>
                      </a:pPr>
                      <a:endParaRPr lang="sv-SE" sz="12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59742356"/>
                  </a:ext>
                </a:extLst>
              </a:tr>
            </a:tbl>
          </a:graphicData>
        </a:graphic>
      </p:graphicFrame>
      <p:grpSp>
        <p:nvGrpSpPr>
          <p:cNvPr id="18" name="Group 17">
            <a:extLst>
              <a:ext uri="{FF2B5EF4-FFF2-40B4-BE49-F238E27FC236}">
                <a16:creationId xmlns:a16="http://schemas.microsoft.com/office/drawing/2014/main" id="{521BAAB2-51AB-DD42-9667-C2E207A5CE1F}"/>
              </a:ext>
            </a:extLst>
          </p:cNvPr>
          <p:cNvGrpSpPr/>
          <p:nvPr/>
        </p:nvGrpSpPr>
        <p:grpSpPr>
          <a:xfrm>
            <a:off x="651290" y="192385"/>
            <a:ext cx="2080861" cy="1341179"/>
            <a:chOff x="12014203" y="2562859"/>
            <a:chExt cx="2080861" cy="1341179"/>
          </a:xfrm>
        </p:grpSpPr>
        <p:grpSp>
          <p:nvGrpSpPr>
            <p:cNvPr id="19" name="Group 18">
              <a:extLst>
                <a:ext uri="{FF2B5EF4-FFF2-40B4-BE49-F238E27FC236}">
                  <a16:creationId xmlns:a16="http://schemas.microsoft.com/office/drawing/2014/main" id="{DC9C5589-FC35-8C8A-CF71-4669B19DAD33}"/>
                </a:ext>
              </a:extLst>
            </p:cNvPr>
            <p:cNvGrpSpPr/>
            <p:nvPr/>
          </p:nvGrpSpPr>
          <p:grpSpPr>
            <a:xfrm>
              <a:off x="12014203" y="2562859"/>
              <a:ext cx="1884168" cy="1341179"/>
              <a:chOff x="520362" y="-1231329"/>
              <a:chExt cx="3816788" cy="2716847"/>
            </a:xfrm>
          </p:grpSpPr>
          <p:sp>
            <p:nvSpPr>
              <p:cNvPr id="21" name="Rektangel 13">
                <a:extLst>
                  <a:ext uri="{FF2B5EF4-FFF2-40B4-BE49-F238E27FC236}">
                    <a16:creationId xmlns:a16="http://schemas.microsoft.com/office/drawing/2014/main" id="{50154BB5-230A-E542-333C-DDE19DF2047F}"/>
                  </a:ext>
                </a:extLst>
              </p:cNvPr>
              <p:cNvSpPr/>
              <p:nvPr/>
            </p:nvSpPr>
            <p:spPr>
              <a:xfrm>
                <a:off x="838199" y="-772859"/>
                <a:ext cx="3498951" cy="2258377"/>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2" name="Flödesschema: Koppling 20">
                <a:extLst>
                  <a:ext uri="{FF2B5EF4-FFF2-40B4-BE49-F238E27FC236}">
                    <a16:creationId xmlns:a16="http://schemas.microsoft.com/office/drawing/2014/main" id="{A83779C6-CE33-AF75-6A9C-561EBBB9520A}"/>
                  </a:ext>
                </a:extLst>
              </p:cNvPr>
              <p:cNvSpPr/>
              <p:nvPr/>
            </p:nvSpPr>
            <p:spPr>
              <a:xfrm>
                <a:off x="2189007" y="-1231329"/>
                <a:ext cx="772073" cy="712481"/>
              </a:xfrm>
              <a:prstGeom prst="flowChartConnector">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3" name="Flödesschema: Koppling 20">
                <a:extLst>
                  <a:ext uri="{FF2B5EF4-FFF2-40B4-BE49-F238E27FC236}">
                    <a16:creationId xmlns:a16="http://schemas.microsoft.com/office/drawing/2014/main" id="{AEA0A3F9-84A0-5202-E23D-E040C741D38A}"/>
                  </a:ext>
                </a:extLst>
              </p:cNvPr>
              <p:cNvSpPr/>
              <p:nvPr/>
            </p:nvSpPr>
            <p:spPr>
              <a:xfrm>
                <a:off x="520362" y="44051"/>
                <a:ext cx="772073" cy="712481"/>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4" name="Platshållare för innehåll 2">
                <a:extLst>
                  <a:ext uri="{FF2B5EF4-FFF2-40B4-BE49-F238E27FC236}">
                    <a16:creationId xmlns:a16="http://schemas.microsoft.com/office/drawing/2014/main" id="{3EF06920-0810-500C-21F6-EFFDCCF3FF73}"/>
                  </a:ext>
                </a:extLst>
              </p:cNvPr>
              <p:cNvSpPr txBox="1">
                <a:spLocks/>
              </p:cNvSpPr>
              <p:nvPr/>
            </p:nvSpPr>
            <p:spPr>
              <a:xfrm>
                <a:off x="1186565" y="49150"/>
                <a:ext cx="2776956" cy="692665"/>
              </a:xfrm>
              <a:prstGeom prst="rect">
                <a:avLst/>
              </a:prstGeom>
              <a:noFill/>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90000"/>
                  </a:lnSpc>
                  <a:spcBef>
                    <a:spcPts val="1200"/>
                  </a:spcBef>
                  <a:buNone/>
                  <a:defRPr/>
                </a:pPr>
                <a:r>
                  <a:rPr lang="sv-SE" sz="900" dirty="0">
                    <a:solidFill>
                      <a:schemeClr val="bg1"/>
                    </a:solidFill>
                    <a:cs typeface="Helvetica" panose="020B0604020202020204" pitchFamily="34" charset="0"/>
                  </a:rPr>
                  <a:t>Utveckla starka</a:t>
                </a:r>
              </a:p>
              <a:p>
                <a:pPr marL="0" lvl="0" indent="0" algn="ctr">
                  <a:lnSpc>
                    <a:spcPct val="90000"/>
                  </a:lnSpc>
                  <a:spcBef>
                    <a:spcPts val="0"/>
                  </a:spcBef>
                  <a:buNone/>
                  <a:defRPr/>
                </a:pPr>
                <a:r>
                  <a:rPr lang="sv-SE" sz="900" dirty="0">
                    <a:solidFill>
                      <a:schemeClr val="bg1"/>
                    </a:solidFill>
                    <a:cs typeface="Helvetica" panose="020B0604020202020204" pitchFamily="34" charset="0"/>
                  </a:rPr>
                  <a:t>kommersiella</a:t>
                </a:r>
              </a:p>
              <a:p>
                <a:pPr marL="0" lvl="0" indent="0" algn="ctr">
                  <a:lnSpc>
                    <a:spcPct val="90000"/>
                  </a:lnSpc>
                  <a:spcBef>
                    <a:spcPts val="0"/>
                  </a:spcBef>
                  <a:buNone/>
                  <a:defRPr/>
                </a:pPr>
                <a:r>
                  <a:rPr lang="sv-SE" sz="900" dirty="0">
                    <a:solidFill>
                      <a:schemeClr val="bg1"/>
                    </a:solidFill>
                    <a:cs typeface="Helvetica" panose="020B0604020202020204" pitchFamily="34" charset="0"/>
                  </a:rPr>
                  <a:t>mervärden</a:t>
                </a:r>
              </a:p>
            </p:txBody>
          </p:sp>
        </p:grpSp>
        <p:sp>
          <p:nvSpPr>
            <p:cNvPr id="20" name="Flödesschema: Koppling 20">
              <a:extLst>
                <a:ext uri="{FF2B5EF4-FFF2-40B4-BE49-F238E27FC236}">
                  <a16:creationId xmlns:a16="http://schemas.microsoft.com/office/drawing/2014/main" id="{28027360-757F-B545-F185-9F8D89021E61}"/>
                </a:ext>
              </a:extLst>
            </p:cNvPr>
            <p:cNvSpPr/>
            <p:nvPr/>
          </p:nvSpPr>
          <p:spPr>
            <a:xfrm>
              <a:off x="13713928" y="3170752"/>
              <a:ext cx="381136" cy="351718"/>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grpSp>
    </p:spTree>
    <p:extLst>
      <p:ext uri="{BB962C8B-B14F-4D97-AF65-F5344CB8AC3E}">
        <p14:creationId xmlns:p14="http://schemas.microsoft.com/office/powerpoint/2010/main" val="1332752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AEE5A-84B3-299A-5712-32845099CC56}"/>
            </a:ext>
          </a:extLst>
        </p:cNvPr>
        <p:cNvGrpSpPr/>
        <p:nvPr/>
      </p:nvGrpSpPr>
      <p:grpSpPr>
        <a:xfrm>
          <a:off x="0" y="0"/>
          <a:ext cx="0" cy="0"/>
          <a:chOff x="0" y="0"/>
          <a:chExt cx="0" cy="0"/>
        </a:xfrm>
      </p:grpSpPr>
      <p:sp>
        <p:nvSpPr>
          <p:cNvPr id="9" name="Rubrik 1">
            <a:extLst>
              <a:ext uri="{FF2B5EF4-FFF2-40B4-BE49-F238E27FC236}">
                <a16:creationId xmlns:a16="http://schemas.microsoft.com/office/drawing/2014/main" id="{85F4FC03-DA17-3BC9-7785-41C50782E4FD}"/>
              </a:ext>
            </a:extLst>
          </p:cNvPr>
          <p:cNvSpPr>
            <a:spLocks noGrp="1"/>
          </p:cNvSpPr>
          <p:nvPr>
            <p:ph type="title"/>
          </p:nvPr>
        </p:nvSpPr>
        <p:spPr>
          <a:xfrm>
            <a:off x="2798696" y="457811"/>
            <a:ext cx="8494144" cy="1219200"/>
          </a:xfrm>
        </p:spPr>
        <p:txBody>
          <a:bodyPr>
            <a:noAutofit/>
          </a:bodyPr>
          <a:lstStyle/>
          <a:p>
            <a:r>
              <a:rPr lang="sv-SE" sz="3600" dirty="0"/>
              <a:t>Driva ökad efterfrågan och </a:t>
            </a:r>
            <a:br>
              <a:rPr lang="sv-SE" sz="3600" dirty="0"/>
            </a:br>
            <a:r>
              <a:rPr lang="sv-SE" sz="3600" dirty="0"/>
              <a:t>marknadstillväxt </a:t>
            </a:r>
          </a:p>
        </p:txBody>
      </p:sp>
      <p:sp>
        <p:nvSpPr>
          <p:cNvPr id="6" name="Platshållare för innehåll 5">
            <a:extLst>
              <a:ext uri="{FF2B5EF4-FFF2-40B4-BE49-F238E27FC236}">
                <a16:creationId xmlns:a16="http://schemas.microsoft.com/office/drawing/2014/main" id="{5182EC4D-59B2-AA75-2188-1D2942FF03D4}"/>
              </a:ext>
            </a:extLst>
          </p:cNvPr>
          <p:cNvSpPr>
            <a:spLocks noGrp="1"/>
          </p:cNvSpPr>
          <p:nvPr>
            <p:ph idx="1"/>
          </p:nvPr>
        </p:nvSpPr>
        <p:spPr>
          <a:xfrm>
            <a:off x="838200" y="1825625"/>
            <a:ext cx="3061996" cy="4351338"/>
          </a:xfrm>
        </p:spPr>
        <p:txBody>
          <a:bodyPr>
            <a:normAutofit/>
          </a:bodyPr>
          <a:lstStyle/>
          <a:p>
            <a:pPr marL="0" indent="0">
              <a:buNone/>
            </a:pPr>
            <a:r>
              <a:rPr lang="sv-SE" dirty="0"/>
              <a:t>En marknadsdriven tillväxt är det som i realiteten kommer att driva på produktionsökningen.</a:t>
            </a:r>
          </a:p>
          <a:p>
            <a:r>
              <a:rPr lang="sv-SE" dirty="0"/>
              <a:t>Förädling, produktutveckling och innovation </a:t>
            </a:r>
          </a:p>
          <a:p>
            <a:r>
              <a:rPr lang="sv-SE" dirty="0"/>
              <a:t>Utveckling av kvalitet och nya styckningsdetaljer</a:t>
            </a:r>
          </a:p>
          <a:p>
            <a:r>
              <a:rPr lang="sv-SE" dirty="0"/>
              <a:t>Fokus på premiumsegment, förädlade produkter och svenska mervärden driver export</a:t>
            </a:r>
          </a:p>
          <a:p>
            <a:pPr marL="0" indent="0">
              <a:buNone/>
            </a:pPr>
            <a:br>
              <a:rPr lang="sv-SE" dirty="0"/>
            </a:br>
            <a:endParaRPr lang="sv-SE" dirty="0"/>
          </a:p>
        </p:txBody>
      </p:sp>
      <p:sp>
        <p:nvSpPr>
          <p:cNvPr id="4" name="Platshållare för bildnummer 3">
            <a:extLst>
              <a:ext uri="{FF2B5EF4-FFF2-40B4-BE49-F238E27FC236}">
                <a16:creationId xmlns:a16="http://schemas.microsoft.com/office/drawing/2014/main" id="{3AA3F1A9-74EF-6357-CC08-A1921DF8B0E7}"/>
              </a:ext>
            </a:extLst>
          </p:cNvPr>
          <p:cNvSpPr>
            <a:spLocks noGrp="1"/>
          </p:cNvSpPr>
          <p:nvPr>
            <p:ph type="sldNum" sz="quarter" idx="12"/>
          </p:nvPr>
        </p:nvSpPr>
        <p:spPr>
          <a:xfrm>
            <a:off x="9302931" y="6487614"/>
            <a:ext cx="2743200" cy="365125"/>
          </a:xfrm>
        </p:spPr>
        <p:txBody>
          <a:bodyPr/>
          <a:lstStyle/>
          <a:p>
            <a:fld id="{0D82F364-8952-41CD-8A53-9C58B80FD0AE}" type="slidenum">
              <a:rPr lang="sv-SE" smtClean="0"/>
              <a:pPr/>
              <a:t>16</a:t>
            </a:fld>
            <a:endParaRPr lang="sv-SE"/>
          </a:p>
        </p:txBody>
      </p:sp>
      <p:graphicFrame>
        <p:nvGraphicFramePr>
          <p:cNvPr id="7" name="Tabell 6">
            <a:extLst>
              <a:ext uri="{FF2B5EF4-FFF2-40B4-BE49-F238E27FC236}">
                <a16:creationId xmlns:a16="http://schemas.microsoft.com/office/drawing/2014/main" id="{360E68BD-9E9C-1F7B-C197-BAF6E3C0D503}"/>
              </a:ext>
            </a:extLst>
          </p:cNvPr>
          <p:cNvGraphicFramePr>
            <a:graphicFrameLocks noGrp="1"/>
          </p:cNvGraphicFramePr>
          <p:nvPr>
            <p:extLst>
              <p:ext uri="{D42A27DB-BD31-4B8C-83A1-F6EECF244321}">
                <p14:modId xmlns:p14="http://schemas.microsoft.com/office/powerpoint/2010/main" val="2366945350"/>
              </p:ext>
            </p:extLst>
          </p:nvPr>
        </p:nvGraphicFramePr>
        <p:xfrm>
          <a:off x="4132040" y="1896469"/>
          <a:ext cx="7221760" cy="4342619"/>
        </p:xfrm>
        <a:graphic>
          <a:graphicData uri="http://schemas.openxmlformats.org/drawingml/2006/table">
            <a:tbl>
              <a:tblPr firstRow="1" firstCol="1" bandRow="1">
                <a:tableStyleId>{B301B821-A1FF-4177-AEE7-76D212191A09}</a:tableStyleId>
              </a:tblPr>
              <a:tblGrid>
                <a:gridCol w="3610880">
                  <a:extLst>
                    <a:ext uri="{9D8B030D-6E8A-4147-A177-3AD203B41FA5}">
                      <a16:colId xmlns:a16="http://schemas.microsoft.com/office/drawing/2014/main" val="1051608792"/>
                    </a:ext>
                  </a:extLst>
                </a:gridCol>
                <a:gridCol w="3610880">
                  <a:extLst>
                    <a:ext uri="{9D8B030D-6E8A-4147-A177-3AD203B41FA5}">
                      <a16:colId xmlns:a16="http://schemas.microsoft.com/office/drawing/2014/main" val="3904484551"/>
                    </a:ext>
                  </a:extLst>
                </a:gridCol>
              </a:tblGrid>
              <a:tr h="480971">
                <a:tc>
                  <a:txBody>
                    <a:bodyPr/>
                    <a:lstStyle/>
                    <a:p>
                      <a:pPr marL="0" lvl="0" indent="0">
                        <a:lnSpc>
                          <a:spcPct val="107000"/>
                        </a:lnSpc>
                        <a:spcAft>
                          <a:spcPts val="800"/>
                        </a:spcAft>
                        <a:buFont typeface="+mj-lt"/>
                        <a:buNone/>
                        <a:tabLst>
                          <a:tab pos="457200" algn="l"/>
                        </a:tabLst>
                      </a:pPr>
                      <a:r>
                        <a:rPr lang="sv-SE" sz="1600" b="0" i="0" kern="100" dirty="0">
                          <a:solidFill>
                            <a:schemeClr val="accent1"/>
                          </a:solidFill>
                          <a:effectLst/>
                          <a:latin typeface="LM Sans Office" pitchFamily="2" charset="77"/>
                          <a:ea typeface="Aptos" panose="020B0004020202020204" pitchFamily="34" charset="0"/>
                          <a:cs typeface="Times New Roman" panose="02020603050405020304" pitchFamily="18" charset="0"/>
                        </a:rPr>
                        <a:t>ÅTGÄRDER</a:t>
                      </a:r>
                    </a:p>
                  </a:txBody>
                  <a:tcPr marL="127459" marR="127459" marT="58026" marB="58026"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marL="342900" lvl="0" indent="-342900">
                        <a:lnSpc>
                          <a:spcPct val="107000"/>
                        </a:lnSpc>
                        <a:spcAft>
                          <a:spcPts val="800"/>
                        </a:spcAft>
                        <a:buFont typeface="+mj-lt"/>
                        <a:buAutoNum type="arabicPeriod"/>
                        <a:tabLst>
                          <a:tab pos="457200" algn="l"/>
                        </a:tabLst>
                      </a:pPr>
                      <a:endParaRPr lang="sv-SE" sz="10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3816890409"/>
                  </a:ext>
                </a:extLst>
              </a:tr>
              <a:tr h="3861648">
                <a:tc>
                  <a:txBody>
                    <a:bodyPr/>
                    <a:lstStyle/>
                    <a:p>
                      <a:pPr>
                        <a:lnSpc>
                          <a:spcPct val="107000"/>
                        </a:lnSpc>
                        <a:spcAft>
                          <a:spcPts val="800"/>
                        </a:spcAft>
                        <a:buNone/>
                      </a:pPr>
                      <a:r>
                        <a:rPr lang="sv-SE" sz="1200" b="1" kern="100" dirty="0">
                          <a:solidFill>
                            <a:schemeClr val="tx1"/>
                          </a:solidFill>
                          <a:effectLst/>
                          <a:latin typeface="LM Sans Office" pitchFamily="2" charset="77"/>
                        </a:rPr>
                        <a:t>Vad näringen kan göra?</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Stärka förtroende, preferens och betalningsvilja för svenskt kött genom att förklara och marknadsföra svenska mervärden. Data och en verifierad hållbarhetsprofil kan stärka mervärdena. Kontinuerlig omvärldsanalys om djurvälfärd är viktig.</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Fördjupa samarbetet mellan primärproduktion, slakt/förädling och handel. Utveckla produkter och styckningsdetaljer som ökar värde och lönsamhet.</a:t>
                      </a:r>
                    </a:p>
                    <a:p>
                      <a:pPr marL="22860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Satsa på export som selektiv strategi.</a:t>
                      </a:r>
                      <a:br>
                        <a:rPr lang="sv-SE" sz="1200" b="0" kern="100" dirty="0">
                          <a:solidFill>
                            <a:schemeClr val="tx1"/>
                          </a:solidFill>
                          <a:effectLst/>
                          <a:latin typeface="LM Sans Office" pitchFamily="2" charset="77"/>
                          <a:ea typeface="+mn-ea"/>
                          <a:cs typeface="+mn-cs"/>
                        </a:rPr>
                      </a:br>
                      <a:r>
                        <a:rPr lang="sv-SE" sz="1200" b="0" kern="100" dirty="0">
                          <a:solidFill>
                            <a:schemeClr val="tx1"/>
                          </a:solidFill>
                          <a:effectLst/>
                          <a:latin typeface="LM Sans Office" pitchFamily="2" charset="77"/>
                          <a:ea typeface="+mn-ea"/>
                          <a:cs typeface="+mn-cs"/>
                        </a:rPr>
                        <a:t>Enskilda företag initierar ett exportstrategiprogram inom Business </a:t>
                      </a:r>
                      <a:r>
                        <a:rPr lang="sv-SE" sz="1200" b="0" kern="100" dirty="0" err="1">
                          <a:solidFill>
                            <a:schemeClr val="tx1"/>
                          </a:solidFill>
                          <a:effectLst/>
                          <a:latin typeface="LM Sans Office" pitchFamily="2" charset="77"/>
                          <a:ea typeface="+mn-ea"/>
                          <a:cs typeface="+mn-cs"/>
                        </a:rPr>
                        <a:t>Sweden’s</a:t>
                      </a:r>
                      <a:r>
                        <a:rPr lang="sv-SE" sz="1200" b="0" kern="100" dirty="0">
                          <a:solidFill>
                            <a:schemeClr val="tx1"/>
                          </a:solidFill>
                          <a:effectLst/>
                          <a:latin typeface="LM Sans Office" pitchFamily="2" charset="77"/>
                          <a:ea typeface="+mn-ea"/>
                          <a:cs typeface="+mn-cs"/>
                        </a:rPr>
                        <a:t> </a:t>
                      </a:r>
                      <a:r>
                        <a:rPr lang="sv-SE" sz="1200" b="0" kern="100" dirty="0" err="1">
                          <a:solidFill>
                            <a:schemeClr val="tx1"/>
                          </a:solidFill>
                          <a:effectLst/>
                          <a:latin typeface="LM Sans Office" pitchFamily="2" charset="77"/>
                          <a:ea typeface="+mn-ea"/>
                          <a:cs typeface="+mn-cs"/>
                        </a:rPr>
                        <a:t>Food</a:t>
                      </a:r>
                      <a:r>
                        <a:rPr lang="sv-SE" sz="1200" b="0" kern="100" dirty="0">
                          <a:solidFill>
                            <a:schemeClr val="tx1"/>
                          </a:solidFill>
                          <a:effectLst/>
                          <a:latin typeface="LM Sans Office" pitchFamily="2" charset="77"/>
                          <a:ea typeface="+mn-ea"/>
                          <a:cs typeface="+mn-cs"/>
                        </a:rPr>
                        <a:t> Export Center och deltar i Try Swedish aktiviteter.</a:t>
                      </a:r>
                      <a:br>
                        <a:rPr lang="sv-SE" sz="1200" b="0" kern="100" dirty="0">
                          <a:solidFill>
                            <a:schemeClr val="tx1"/>
                          </a:solidFill>
                          <a:effectLst/>
                          <a:latin typeface="LM Sans Office" pitchFamily="2" charset="77"/>
                          <a:ea typeface="+mn-ea"/>
                          <a:cs typeface="+mn-cs"/>
                        </a:rPr>
                      </a:br>
                      <a:r>
                        <a:rPr lang="sv-SE" sz="1200" b="0" kern="100" dirty="0">
                          <a:solidFill>
                            <a:schemeClr val="tx1"/>
                          </a:solidFill>
                          <a:effectLst/>
                          <a:latin typeface="LM Sans Office" pitchFamily="2" charset="77"/>
                          <a:ea typeface="+mn-ea"/>
                          <a:cs typeface="+mn-cs"/>
                        </a:rPr>
                        <a:t>Utveckla exporten av produkter med högt förädlingsvärde.</a:t>
                      </a:r>
                    </a:p>
                  </a:txBody>
                  <a:tcPr marL="127459" marR="127459" marT="58026" marB="58026">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tc>
                  <a:txBody>
                    <a:bodyPr/>
                    <a:lstStyle/>
                    <a:p>
                      <a:pPr>
                        <a:lnSpc>
                          <a:spcPct val="107000"/>
                        </a:lnSpc>
                        <a:spcAft>
                          <a:spcPts val="800"/>
                        </a:spcAft>
                        <a:buNone/>
                      </a:pPr>
                      <a:r>
                        <a:rPr lang="sv-SE" sz="1200" b="1" kern="100" dirty="0">
                          <a:solidFill>
                            <a:schemeClr val="tx1"/>
                          </a:solidFill>
                          <a:effectLst/>
                          <a:latin typeface="LM Sans Office" pitchFamily="2" charset="77"/>
                        </a:rPr>
                        <a:t>Så möjliggör politik och myndighet</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Möjliggöra offentlig sektor som en aktiv efterfrågedrivare, </a:t>
                      </a:r>
                      <a:br>
                        <a:rPr lang="sv-SE" sz="1200" b="0" kern="100" dirty="0">
                          <a:solidFill>
                            <a:schemeClr val="tx1"/>
                          </a:solidFill>
                          <a:effectLst/>
                          <a:latin typeface="LM Sans Office" pitchFamily="2" charset="77"/>
                          <a:ea typeface="+mn-ea"/>
                          <a:cs typeface="+mn-cs"/>
                        </a:rPr>
                      </a:br>
                      <a:r>
                        <a:rPr lang="sv-SE" sz="1200" b="0" kern="100" dirty="0">
                          <a:solidFill>
                            <a:schemeClr val="tx1"/>
                          </a:solidFill>
                          <a:effectLst/>
                          <a:latin typeface="LM Sans Office" pitchFamily="2" charset="77"/>
                          <a:ea typeface="+mn-ea"/>
                          <a:cs typeface="+mn-cs"/>
                        </a:rPr>
                        <a:t>undanröja målkonflikter, till exempel att kostråden begränsar användningen av charkprodukter i offentlig sektor.</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Ändra lagstiftningen för ursprungsmärkning på restaurang, märkningen ska motsvara kraven för varor i butik, för att konsumenten ska kunna göra medvetna val.</a:t>
                      </a:r>
                    </a:p>
                    <a:p>
                      <a:pPr marL="228600" lvl="0" indent="-228600">
                        <a:spcAft>
                          <a:spcPts val="600"/>
                        </a:spcAft>
                        <a:buFont typeface="+mj-lt"/>
                        <a:buAutoNum type="arabicPeriod"/>
                      </a:pPr>
                      <a:r>
                        <a:rPr lang="sv-SE" sz="1200" b="0" kern="100" dirty="0">
                          <a:solidFill>
                            <a:schemeClr val="tx1"/>
                          </a:solidFill>
                          <a:effectLst/>
                          <a:latin typeface="LM Sans Office" pitchFamily="2" charset="77"/>
                          <a:ea typeface="+mn-ea"/>
                          <a:cs typeface="+mn-cs"/>
                        </a:rPr>
                        <a:t>Effektivisera det exportfrämjande arbetet. Säkerställ tillräckliga resurser och rätt struktur.</a:t>
                      </a:r>
                    </a:p>
                    <a:p>
                      <a:pPr marL="342900" lvl="0" indent="-342900">
                        <a:lnSpc>
                          <a:spcPct val="107000"/>
                        </a:lnSpc>
                        <a:spcAft>
                          <a:spcPts val="400"/>
                        </a:spcAft>
                        <a:buFont typeface="+mj-lt"/>
                        <a:buAutoNum type="arabicPeriod"/>
                        <a:tabLst>
                          <a:tab pos="457200" algn="l"/>
                        </a:tabLst>
                      </a:pPr>
                      <a:endParaRPr lang="sv-SE" sz="1000" b="0" i="0" kern="100" dirty="0">
                        <a:solidFill>
                          <a:schemeClr val="tx1"/>
                        </a:solidFill>
                        <a:effectLst/>
                        <a:latin typeface="LM Sans Office" pitchFamily="2" charset="77"/>
                        <a:ea typeface="Aptos" panose="020B0004020202020204" pitchFamily="34" charset="0"/>
                        <a:cs typeface="Times New Roman" panose="02020603050405020304" pitchFamily="18" charset="0"/>
                      </a:endParaRPr>
                    </a:p>
                  </a:txBody>
                  <a:tcPr marL="127459" marR="127459" marT="58026" marB="58026">
                    <a:lnL>
                      <a:noFill/>
                    </a:lnL>
                    <a:lnR w="12700" cmpd="sng">
                      <a:noFill/>
                    </a:lnR>
                    <a:lnT w="12700" cmpd="sng">
                      <a:noFill/>
                    </a:lnT>
                    <a:lnB w="12700" cmpd="sng">
                      <a:noFill/>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59742356"/>
                  </a:ext>
                </a:extLst>
              </a:tr>
            </a:tbl>
          </a:graphicData>
        </a:graphic>
      </p:graphicFrame>
      <p:grpSp>
        <p:nvGrpSpPr>
          <p:cNvPr id="11" name="Group 10">
            <a:extLst>
              <a:ext uri="{FF2B5EF4-FFF2-40B4-BE49-F238E27FC236}">
                <a16:creationId xmlns:a16="http://schemas.microsoft.com/office/drawing/2014/main" id="{F04AFD32-FDB3-27C3-E962-8B73722AAC4F}"/>
              </a:ext>
            </a:extLst>
          </p:cNvPr>
          <p:cNvGrpSpPr/>
          <p:nvPr/>
        </p:nvGrpSpPr>
        <p:grpSpPr>
          <a:xfrm>
            <a:off x="539418" y="306592"/>
            <a:ext cx="1972998" cy="1238274"/>
            <a:chOff x="3891548" y="-795120"/>
            <a:chExt cx="1972998" cy="1238274"/>
          </a:xfrm>
        </p:grpSpPr>
        <p:sp>
          <p:nvSpPr>
            <p:cNvPr id="12" name="Rektangel 13">
              <a:extLst>
                <a:ext uri="{FF2B5EF4-FFF2-40B4-BE49-F238E27FC236}">
                  <a16:creationId xmlns:a16="http://schemas.microsoft.com/office/drawing/2014/main" id="{EFB7911E-A2A8-8F3F-0034-126F8AF1D83E}"/>
                </a:ext>
              </a:extLst>
            </p:cNvPr>
            <p:cNvSpPr/>
            <p:nvPr/>
          </p:nvSpPr>
          <p:spPr>
            <a:xfrm>
              <a:off x="4137279" y="-671700"/>
              <a:ext cx="1727267" cy="1114854"/>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8" name="Flödesschema: Koppling 20">
              <a:extLst>
                <a:ext uri="{FF2B5EF4-FFF2-40B4-BE49-F238E27FC236}">
                  <a16:creationId xmlns:a16="http://schemas.microsoft.com/office/drawing/2014/main" id="{21BD70BA-6038-E1F7-922A-F87D2B9BFA5C}"/>
                </a:ext>
              </a:extLst>
            </p:cNvPr>
            <p:cNvSpPr/>
            <p:nvPr/>
          </p:nvSpPr>
          <p:spPr>
            <a:xfrm>
              <a:off x="3891548" y="-292530"/>
              <a:ext cx="381136" cy="351718"/>
            </a:xfrm>
            <a:prstGeom prst="flowChartConnector">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19" name="Flödesschema: Koppling 20">
              <a:extLst>
                <a:ext uri="{FF2B5EF4-FFF2-40B4-BE49-F238E27FC236}">
                  <a16:creationId xmlns:a16="http://schemas.microsoft.com/office/drawing/2014/main" id="{88FD8461-728C-3704-9ED1-5911F5FCDEAC}"/>
                </a:ext>
              </a:extLst>
            </p:cNvPr>
            <p:cNvSpPr/>
            <p:nvPr/>
          </p:nvSpPr>
          <p:spPr>
            <a:xfrm>
              <a:off x="4788794" y="-795120"/>
              <a:ext cx="381136" cy="351718"/>
            </a:xfrm>
            <a:prstGeom prst="flowChartConnec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900" u="none" strike="noStrike" kern="1200" cap="none" spc="0" normalizeH="0" baseline="0" noProof="0" dirty="0">
                <a:ln>
                  <a:noFill/>
                </a:ln>
                <a:solidFill>
                  <a:prstClr val="white"/>
                </a:solidFill>
                <a:effectLst/>
                <a:uLnTx/>
                <a:uFillTx/>
                <a:latin typeface="LM Sans Office" pitchFamily="2" charset="77"/>
                <a:ea typeface="+mn-ea"/>
                <a:cs typeface="+mn-cs"/>
              </a:endParaRPr>
            </a:p>
          </p:txBody>
        </p:sp>
        <p:sp>
          <p:nvSpPr>
            <p:cNvPr id="20" name="Platshållare för innehåll 2">
              <a:extLst>
                <a:ext uri="{FF2B5EF4-FFF2-40B4-BE49-F238E27FC236}">
                  <a16:creationId xmlns:a16="http://schemas.microsoft.com/office/drawing/2014/main" id="{50E06F8D-1921-9F0D-F49A-1601F8D55EDB}"/>
                </a:ext>
              </a:extLst>
            </p:cNvPr>
            <p:cNvSpPr txBox="1">
              <a:spLocks/>
            </p:cNvSpPr>
            <p:nvPr/>
          </p:nvSpPr>
          <p:spPr>
            <a:xfrm>
              <a:off x="4452197" y="-332318"/>
              <a:ext cx="1097430" cy="341936"/>
            </a:xfrm>
            <a:prstGeom prst="rect">
              <a:avLst/>
            </a:prstGeom>
            <a:noFill/>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tx1"/>
                  </a:solidFill>
                  <a:latin typeface="LM Sans Office"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LM Sans Office"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90000"/>
                </a:lnSpc>
                <a:spcBef>
                  <a:spcPts val="0"/>
                </a:spcBef>
                <a:buNone/>
                <a:defRPr/>
              </a:pPr>
              <a:r>
                <a:rPr lang="sv-SE" sz="900" dirty="0">
                  <a:solidFill>
                    <a:schemeClr val="bg1"/>
                  </a:solidFill>
                  <a:cs typeface="Helvetica" panose="020B0604020202020204" pitchFamily="34" charset="0"/>
                </a:rPr>
                <a:t>Driva ökad efterfrågan och marknadstillväxt </a:t>
              </a:r>
            </a:p>
          </p:txBody>
        </p:sp>
      </p:grpSp>
    </p:spTree>
    <p:extLst>
      <p:ext uri="{BB962C8B-B14F-4D97-AF65-F5344CB8AC3E}">
        <p14:creationId xmlns:p14="http://schemas.microsoft.com/office/powerpoint/2010/main" val="304558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546C3C55-253E-DE38-3D7C-6D8B1E46829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A2DE9D1-43D6-DB16-982B-7555259093E3}"/>
              </a:ext>
            </a:extLst>
          </p:cNvPr>
          <p:cNvSpPr>
            <a:spLocks noGrp="1"/>
          </p:cNvSpPr>
          <p:nvPr>
            <p:ph type="title"/>
          </p:nvPr>
        </p:nvSpPr>
        <p:spPr>
          <a:xfrm>
            <a:off x="838200" y="681037"/>
            <a:ext cx="10515600" cy="1218883"/>
          </a:xfrm>
        </p:spPr>
        <p:txBody>
          <a:bodyPr/>
          <a:lstStyle/>
          <a:p>
            <a:r>
              <a:rPr lang="sv-SE" sz="1400" dirty="0"/>
              <a:t>SAMMANFATTNING: </a:t>
            </a:r>
            <a:br>
              <a:rPr lang="sv-SE" dirty="0"/>
            </a:br>
            <a:r>
              <a:rPr lang="sv-SE" dirty="0"/>
              <a:t>En konkurrenskraftig köttproduktion</a:t>
            </a:r>
          </a:p>
        </p:txBody>
      </p:sp>
      <p:sp>
        <p:nvSpPr>
          <p:cNvPr id="3" name="Platshållare för innehåll 2">
            <a:extLst>
              <a:ext uri="{FF2B5EF4-FFF2-40B4-BE49-F238E27FC236}">
                <a16:creationId xmlns:a16="http://schemas.microsoft.com/office/drawing/2014/main" id="{279042B0-E79C-B30D-EA50-E4F2D90B003D}"/>
              </a:ext>
            </a:extLst>
          </p:cNvPr>
          <p:cNvSpPr>
            <a:spLocks noGrp="1"/>
          </p:cNvSpPr>
          <p:nvPr>
            <p:ph idx="1"/>
          </p:nvPr>
        </p:nvSpPr>
        <p:spPr>
          <a:xfrm>
            <a:off x="838200" y="1900238"/>
            <a:ext cx="5359400" cy="4351338"/>
          </a:xfrm>
        </p:spPr>
        <p:txBody>
          <a:bodyPr>
            <a:noAutofit/>
          </a:bodyPr>
          <a:lstStyle/>
          <a:p>
            <a:pPr marL="0" indent="0">
              <a:buNone/>
            </a:pPr>
            <a:r>
              <a:rPr lang="sv-SE" b="1" dirty="0"/>
              <a:t>Tillväxtagendans mål: </a:t>
            </a:r>
            <a:r>
              <a:rPr lang="sv-SE" dirty="0"/>
              <a:t>En lönsam och konkurrenskraftig svensk köttproduktion som stärker Sveriges försörjnings-förmåga, driver utveckling i hela värdekedjan och möjliggör en långsiktigt hållbar ökning av produktionsvolymer.</a:t>
            </a:r>
          </a:p>
          <a:p>
            <a:pPr marL="0" indent="0">
              <a:buNone/>
            </a:pPr>
            <a:endParaRPr lang="sv-SE" dirty="0"/>
          </a:p>
          <a:p>
            <a:pPr marL="0" indent="0">
              <a:buNone/>
            </a:pPr>
            <a:r>
              <a:rPr lang="sv-SE" b="1" dirty="0"/>
              <a:t>Strategi: </a:t>
            </a:r>
            <a:r>
              <a:rPr lang="sv-SE" dirty="0"/>
              <a:t>För att vända utvecklingen krävs en gemensam strategi mellan näring och politik:</a:t>
            </a:r>
          </a:p>
          <a:p>
            <a:pPr>
              <a:spcBef>
                <a:spcPts val="400"/>
              </a:spcBef>
            </a:pPr>
            <a:r>
              <a:rPr lang="sv-SE" dirty="0"/>
              <a:t>Produktivitet</a:t>
            </a:r>
          </a:p>
          <a:p>
            <a:pPr>
              <a:spcBef>
                <a:spcPts val="400"/>
              </a:spcBef>
            </a:pPr>
            <a:r>
              <a:rPr lang="sv-SE" dirty="0"/>
              <a:t>Politik</a:t>
            </a:r>
          </a:p>
          <a:p>
            <a:pPr>
              <a:spcBef>
                <a:spcPts val="400"/>
              </a:spcBef>
            </a:pPr>
            <a:r>
              <a:rPr lang="sv-SE" dirty="0"/>
              <a:t>Investeringar</a:t>
            </a:r>
          </a:p>
          <a:p>
            <a:pPr>
              <a:spcBef>
                <a:spcPts val="400"/>
              </a:spcBef>
            </a:pPr>
            <a:r>
              <a:rPr lang="sv-SE" dirty="0"/>
              <a:t>Riskdelning</a:t>
            </a:r>
          </a:p>
          <a:p>
            <a:pPr>
              <a:spcBef>
                <a:spcPts val="400"/>
              </a:spcBef>
            </a:pPr>
            <a:r>
              <a:rPr lang="sv-SE" dirty="0"/>
              <a:t>Mervärden</a:t>
            </a:r>
          </a:p>
          <a:p>
            <a:pPr>
              <a:spcBef>
                <a:spcPts val="400"/>
              </a:spcBef>
            </a:pPr>
            <a:r>
              <a:rPr lang="sv-SE" dirty="0"/>
              <a:t>Efterfrågan</a:t>
            </a:r>
            <a:br>
              <a:rPr lang="sv-SE" dirty="0"/>
            </a:br>
            <a:endParaRPr lang="sv-SE" dirty="0"/>
          </a:p>
        </p:txBody>
      </p:sp>
      <p:sp>
        <p:nvSpPr>
          <p:cNvPr id="4" name="Platshållare för bildnummer 3">
            <a:extLst>
              <a:ext uri="{FF2B5EF4-FFF2-40B4-BE49-F238E27FC236}">
                <a16:creationId xmlns:a16="http://schemas.microsoft.com/office/drawing/2014/main" id="{61A39AFC-73E3-AF7D-6441-AF08E39FFFF4}"/>
              </a:ext>
            </a:extLst>
          </p:cNvPr>
          <p:cNvSpPr>
            <a:spLocks noGrp="1"/>
          </p:cNvSpPr>
          <p:nvPr>
            <p:ph type="sldNum" sz="quarter" idx="12"/>
          </p:nvPr>
        </p:nvSpPr>
        <p:spPr>
          <a:xfrm>
            <a:off x="9302931" y="6487614"/>
            <a:ext cx="2743200" cy="365125"/>
          </a:xfrm>
        </p:spPr>
        <p:txBody>
          <a:bodyPr/>
          <a:lstStyle/>
          <a:p>
            <a:fld id="{B34DB669-0A23-431E-8E9D-26EF90D22569}" type="slidenum">
              <a:rPr lang="sv-SE" smtClean="0"/>
              <a:pPr/>
              <a:t>17</a:t>
            </a:fld>
            <a:endParaRPr lang="sv-SE"/>
          </a:p>
        </p:txBody>
      </p:sp>
      <p:pic>
        <p:nvPicPr>
          <p:cNvPr id="9" name="Graphic 8">
            <a:extLst>
              <a:ext uri="{FF2B5EF4-FFF2-40B4-BE49-F238E27FC236}">
                <a16:creationId xmlns:a16="http://schemas.microsoft.com/office/drawing/2014/main" id="{9E9BAB44-2DB1-FA27-0CA2-2BAAC85B3FC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96000" y="1899920"/>
            <a:ext cx="5444801" cy="3454229"/>
          </a:xfrm>
          <a:prstGeom prst="rect">
            <a:avLst/>
          </a:prstGeom>
        </p:spPr>
      </p:pic>
    </p:spTree>
    <p:extLst>
      <p:ext uri="{BB962C8B-B14F-4D97-AF65-F5344CB8AC3E}">
        <p14:creationId xmlns:p14="http://schemas.microsoft.com/office/powerpoint/2010/main" val="82341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757419-A370-E950-7822-783301F516EE}"/>
              </a:ext>
            </a:extLst>
          </p:cNvPr>
          <p:cNvSpPr>
            <a:spLocks noGrp="1"/>
          </p:cNvSpPr>
          <p:nvPr>
            <p:ph type="title"/>
          </p:nvPr>
        </p:nvSpPr>
        <p:spPr/>
        <p:txBody>
          <a:bodyPr/>
          <a:lstStyle/>
          <a:p>
            <a:r>
              <a:rPr lang="sv-SE" dirty="0"/>
              <a:t>Nästa steg</a:t>
            </a:r>
          </a:p>
        </p:txBody>
      </p:sp>
      <p:sp>
        <p:nvSpPr>
          <p:cNvPr id="3" name="Platshållare för innehåll 2">
            <a:extLst>
              <a:ext uri="{FF2B5EF4-FFF2-40B4-BE49-F238E27FC236}">
                <a16:creationId xmlns:a16="http://schemas.microsoft.com/office/drawing/2014/main" id="{04F2F2DA-DE84-2735-1FC9-5C95F66B71C2}"/>
              </a:ext>
            </a:extLst>
          </p:cNvPr>
          <p:cNvSpPr>
            <a:spLocks noGrp="1"/>
          </p:cNvSpPr>
          <p:nvPr>
            <p:ph idx="1"/>
          </p:nvPr>
        </p:nvSpPr>
        <p:spPr>
          <a:xfrm>
            <a:off x="838201" y="1825625"/>
            <a:ext cx="5626768" cy="4351338"/>
          </a:xfrm>
        </p:spPr>
        <p:txBody>
          <a:bodyPr/>
          <a:lstStyle/>
          <a:p>
            <a:pPr marL="0" lvl="0" indent="0">
              <a:buNone/>
            </a:pPr>
            <a:r>
              <a:rPr lang="sv-SE" dirty="0"/>
              <a:t>Tillväxtagendan skapar en grund för fortsatt samarbete och utveckling i hela värdekedjan. En gemensam Handlingsplan beskriver vägen framåt:</a:t>
            </a:r>
          </a:p>
          <a:p>
            <a:pPr>
              <a:buFont typeface="Wingdings" panose="05000000000000000000" pitchFamily="2" charset="2"/>
              <a:buChar char="Ø"/>
            </a:pPr>
            <a:r>
              <a:rPr lang="sv-SE" dirty="0"/>
              <a:t>Styrgrupp och referensgrupp fortsätter arbetet</a:t>
            </a:r>
          </a:p>
          <a:p>
            <a:pPr>
              <a:buFont typeface="Wingdings" panose="05000000000000000000" pitchFamily="2" charset="2"/>
              <a:buChar char="Ø"/>
            </a:pPr>
            <a:r>
              <a:rPr lang="sv-SE" dirty="0"/>
              <a:t>För varje åtgärd utses en arbetsgrupp</a:t>
            </a:r>
          </a:p>
          <a:p>
            <a:pPr>
              <a:buFont typeface="Wingdings" panose="05000000000000000000" pitchFamily="2" charset="2"/>
              <a:buChar char="Ø"/>
            </a:pPr>
            <a:r>
              <a:rPr lang="sv-SE" dirty="0"/>
              <a:t>Dialog med andra intressenter fortsätter, särskilt regeringen och relevanta myndigheter</a:t>
            </a:r>
          </a:p>
          <a:p>
            <a:pPr lvl="0"/>
            <a:endParaRPr lang="sv-SE" dirty="0">
              <a:highlight>
                <a:srgbClr val="FFFF00"/>
              </a:highlight>
            </a:endParaRPr>
          </a:p>
          <a:p>
            <a:pPr marL="0" indent="0">
              <a:buNone/>
            </a:pPr>
            <a:r>
              <a:rPr lang="sv-SE" b="1" dirty="0"/>
              <a:t>Kontaktuppgifter: </a:t>
            </a:r>
          </a:p>
          <a:p>
            <a:pPr lvl="1"/>
            <a:r>
              <a:rPr lang="sv-SE" dirty="0"/>
              <a:t>Magnus Därth, </a:t>
            </a:r>
            <a:r>
              <a:rPr lang="sv-SE" dirty="0">
                <a:hlinkClick r:id="rId3"/>
              </a:rPr>
              <a:t>magnus.darth@kcf.se</a:t>
            </a:r>
            <a:endParaRPr lang="sv-SE" dirty="0"/>
          </a:p>
          <a:p>
            <a:pPr lvl="1"/>
            <a:r>
              <a:rPr lang="sv-SE" dirty="0"/>
              <a:t>Fredrik Sundblad, </a:t>
            </a:r>
            <a:r>
              <a:rPr lang="sv-SE" dirty="0">
                <a:hlinkClick r:id="rId4"/>
              </a:rPr>
              <a:t>fredrik.sundblad@lrf.se</a:t>
            </a:r>
            <a:r>
              <a:rPr lang="sv-SE" dirty="0"/>
              <a:t> </a:t>
            </a:r>
          </a:p>
        </p:txBody>
      </p:sp>
      <p:sp>
        <p:nvSpPr>
          <p:cNvPr id="4" name="Platshållare för bildnummer 3">
            <a:extLst>
              <a:ext uri="{FF2B5EF4-FFF2-40B4-BE49-F238E27FC236}">
                <a16:creationId xmlns:a16="http://schemas.microsoft.com/office/drawing/2014/main" id="{B05F8639-BD19-BBBC-064C-16A7ECBA648B}"/>
              </a:ext>
            </a:extLst>
          </p:cNvPr>
          <p:cNvSpPr>
            <a:spLocks noGrp="1"/>
          </p:cNvSpPr>
          <p:nvPr>
            <p:ph type="sldNum" sz="quarter" idx="12"/>
          </p:nvPr>
        </p:nvSpPr>
        <p:spPr/>
        <p:txBody>
          <a:bodyPr/>
          <a:lstStyle/>
          <a:p>
            <a:fld id="{0D82F364-8952-41CD-8A53-9C58B80FD0AE}" type="slidenum">
              <a:rPr lang="sv-SE" smtClean="0"/>
              <a:pPr/>
              <a:t>18</a:t>
            </a:fld>
            <a:endParaRPr lang="sv-SE"/>
          </a:p>
        </p:txBody>
      </p:sp>
      <p:pic>
        <p:nvPicPr>
          <p:cNvPr id="7" name="Picture 6" descr="A person and person walking in a field&#10;&#10;AI-generated content may be incorrect.">
            <a:extLst>
              <a:ext uri="{FF2B5EF4-FFF2-40B4-BE49-F238E27FC236}">
                <a16:creationId xmlns:a16="http://schemas.microsoft.com/office/drawing/2014/main" id="{6EE47EB1-F438-4BBB-2882-A96168691E54}"/>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7042484" y="0"/>
            <a:ext cx="5149515" cy="6988628"/>
          </a:xfrm>
          <a:prstGeom prst="rect">
            <a:avLst/>
          </a:prstGeom>
        </p:spPr>
      </p:pic>
      <p:sp>
        <p:nvSpPr>
          <p:cNvPr id="8" name="Rectangle 7">
            <a:extLst>
              <a:ext uri="{FF2B5EF4-FFF2-40B4-BE49-F238E27FC236}">
                <a16:creationId xmlns:a16="http://schemas.microsoft.com/office/drawing/2014/main" id="{A45F01BA-D343-EA4C-95A9-06DEDF8CF40E}"/>
              </a:ext>
            </a:extLst>
          </p:cNvPr>
          <p:cNvSpPr/>
          <p:nvPr/>
        </p:nvSpPr>
        <p:spPr>
          <a:xfrm>
            <a:off x="7042484" y="0"/>
            <a:ext cx="5149516" cy="6988628"/>
          </a:xfrm>
          <a:prstGeom prst="rect">
            <a:avLst/>
          </a:prstGeom>
          <a:solidFill>
            <a:schemeClr val="accent4">
              <a:alpha val="1099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617159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569D-5E48-5721-72B1-53F520821D1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4772E3C-4CFD-BAB0-3F03-C814AA1C31D6}"/>
              </a:ext>
            </a:extLst>
          </p:cNvPr>
          <p:cNvSpPr/>
          <p:nvPr/>
        </p:nvSpPr>
        <p:spPr>
          <a:xfrm>
            <a:off x="370390" y="363536"/>
            <a:ext cx="11421560" cy="61240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Rubrik 1">
            <a:extLst>
              <a:ext uri="{FF2B5EF4-FFF2-40B4-BE49-F238E27FC236}">
                <a16:creationId xmlns:a16="http://schemas.microsoft.com/office/drawing/2014/main" id="{DC5D62AD-BF24-2C15-080C-0C64B00BC1BE}"/>
              </a:ext>
            </a:extLst>
          </p:cNvPr>
          <p:cNvSpPr>
            <a:spLocks noGrp="1"/>
          </p:cNvSpPr>
          <p:nvPr>
            <p:ph type="title"/>
          </p:nvPr>
        </p:nvSpPr>
        <p:spPr>
          <a:xfrm>
            <a:off x="838200" y="889583"/>
            <a:ext cx="10515600" cy="1218883"/>
          </a:xfrm>
        </p:spPr>
        <p:txBody>
          <a:bodyPr/>
          <a:lstStyle/>
          <a:p>
            <a:r>
              <a:rPr lang="sv-SE" dirty="0">
                <a:solidFill>
                  <a:schemeClr val="bg1"/>
                </a:solidFill>
              </a:rPr>
              <a:t>Nästa steg</a:t>
            </a:r>
          </a:p>
        </p:txBody>
      </p:sp>
      <p:sp>
        <p:nvSpPr>
          <p:cNvPr id="3" name="Platshållare för innehåll 2">
            <a:extLst>
              <a:ext uri="{FF2B5EF4-FFF2-40B4-BE49-F238E27FC236}">
                <a16:creationId xmlns:a16="http://schemas.microsoft.com/office/drawing/2014/main" id="{EA869866-293E-7095-0CFC-A100947813F3}"/>
              </a:ext>
            </a:extLst>
          </p:cNvPr>
          <p:cNvSpPr>
            <a:spLocks noGrp="1"/>
          </p:cNvSpPr>
          <p:nvPr>
            <p:ph idx="1"/>
          </p:nvPr>
        </p:nvSpPr>
        <p:spPr>
          <a:xfrm>
            <a:off x="838200" y="2034171"/>
            <a:ext cx="6346371" cy="4351338"/>
          </a:xfrm>
        </p:spPr>
        <p:txBody>
          <a:bodyPr/>
          <a:lstStyle/>
          <a:p>
            <a:pPr marL="0" lvl="0" indent="0">
              <a:buNone/>
            </a:pPr>
            <a:r>
              <a:rPr lang="sv-SE" dirty="0">
                <a:solidFill>
                  <a:schemeClr val="bg1"/>
                </a:solidFill>
              </a:rPr>
              <a:t>Tillväxtagendan skapar en grund för fortsatt samarbete och utveckling i hela värdekedjan. En gemensam Handlingsplan beskriver vägen framåt:</a:t>
            </a:r>
          </a:p>
          <a:p>
            <a:pPr>
              <a:buFont typeface="Wingdings" panose="05000000000000000000" pitchFamily="2" charset="2"/>
              <a:buChar char="Ø"/>
            </a:pPr>
            <a:r>
              <a:rPr lang="sv-SE" dirty="0">
                <a:solidFill>
                  <a:schemeClr val="bg1"/>
                </a:solidFill>
              </a:rPr>
              <a:t>Styrgrupp och referensgrupp fortsätter arbetet</a:t>
            </a:r>
          </a:p>
          <a:p>
            <a:pPr>
              <a:buFont typeface="Wingdings" panose="05000000000000000000" pitchFamily="2" charset="2"/>
              <a:buChar char="Ø"/>
            </a:pPr>
            <a:r>
              <a:rPr lang="sv-SE" dirty="0">
                <a:solidFill>
                  <a:schemeClr val="bg1"/>
                </a:solidFill>
              </a:rPr>
              <a:t>För varje åtgärd utses en arbetsgrupp</a:t>
            </a:r>
          </a:p>
          <a:p>
            <a:pPr>
              <a:buFont typeface="Wingdings" panose="05000000000000000000" pitchFamily="2" charset="2"/>
              <a:buChar char="Ø"/>
            </a:pPr>
            <a:r>
              <a:rPr lang="sv-SE" dirty="0">
                <a:solidFill>
                  <a:schemeClr val="bg1"/>
                </a:solidFill>
              </a:rPr>
              <a:t>Dialog med andra intressenter fortsätter, särskilt regeringen och relevanta myndigheter</a:t>
            </a:r>
          </a:p>
          <a:p>
            <a:pPr lvl="0"/>
            <a:endParaRPr lang="sv-SE" dirty="0">
              <a:solidFill>
                <a:schemeClr val="bg1"/>
              </a:solidFill>
              <a:highlight>
                <a:srgbClr val="FFFF00"/>
              </a:highlight>
            </a:endParaRPr>
          </a:p>
          <a:p>
            <a:pPr marL="0" indent="0">
              <a:buNone/>
            </a:pPr>
            <a:r>
              <a:rPr lang="sv-SE" b="1" dirty="0">
                <a:solidFill>
                  <a:schemeClr val="bg1"/>
                </a:solidFill>
              </a:rPr>
              <a:t>Kontaktuppgifter: </a:t>
            </a:r>
          </a:p>
          <a:p>
            <a:pPr lvl="1"/>
            <a:r>
              <a:rPr lang="sv-SE" dirty="0">
                <a:solidFill>
                  <a:schemeClr val="bg1"/>
                </a:solidFill>
              </a:rPr>
              <a:t>Magnus Därth, </a:t>
            </a:r>
            <a:r>
              <a:rPr lang="sv-SE" dirty="0">
                <a:solidFill>
                  <a:schemeClr val="bg1"/>
                </a:solidFill>
                <a:hlinkClick r:id="rId3">
                  <a:extLst>
                    <a:ext uri="{A12FA001-AC4F-418D-AE19-62706E023703}">
                      <ahyp:hlinkClr xmlns:ahyp="http://schemas.microsoft.com/office/drawing/2018/hyperlinkcolor" val="tx"/>
                    </a:ext>
                  </a:extLst>
                </a:hlinkClick>
              </a:rPr>
              <a:t>magnus.darth@kcf.se</a:t>
            </a:r>
            <a:endParaRPr lang="sv-SE" dirty="0">
              <a:solidFill>
                <a:schemeClr val="bg1"/>
              </a:solidFill>
            </a:endParaRPr>
          </a:p>
          <a:p>
            <a:pPr lvl="1"/>
            <a:r>
              <a:rPr lang="sv-SE" dirty="0">
                <a:solidFill>
                  <a:schemeClr val="bg1"/>
                </a:solidFill>
              </a:rPr>
              <a:t>Fredrik Sundblad, </a:t>
            </a:r>
            <a:r>
              <a:rPr lang="sv-SE" dirty="0">
                <a:solidFill>
                  <a:schemeClr val="bg1"/>
                </a:solidFill>
                <a:hlinkClick r:id="rId4">
                  <a:extLst>
                    <a:ext uri="{A12FA001-AC4F-418D-AE19-62706E023703}">
                      <ahyp:hlinkClr xmlns:ahyp="http://schemas.microsoft.com/office/drawing/2018/hyperlinkcolor" val="tx"/>
                    </a:ext>
                  </a:extLst>
                </a:hlinkClick>
              </a:rPr>
              <a:t>fredrik.sundblad@lrf.se</a:t>
            </a:r>
            <a:r>
              <a:rPr lang="sv-SE" dirty="0">
                <a:solidFill>
                  <a:schemeClr val="bg1"/>
                </a:solidFill>
              </a:rPr>
              <a:t> </a:t>
            </a:r>
          </a:p>
        </p:txBody>
      </p:sp>
      <p:sp>
        <p:nvSpPr>
          <p:cNvPr id="4" name="Platshållare för bildnummer 3">
            <a:extLst>
              <a:ext uri="{FF2B5EF4-FFF2-40B4-BE49-F238E27FC236}">
                <a16:creationId xmlns:a16="http://schemas.microsoft.com/office/drawing/2014/main" id="{4B4A06C5-7A9E-3104-2AFA-6D6C13D05460}"/>
              </a:ext>
            </a:extLst>
          </p:cNvPr>
          <p:cNvSpPr>
            <a:spLocks noGrp="1"/>
          </p:cNvSpPr>
          <p:nvPr>
            <p:ph type="sldNum" sz="quarter" idx="12"/>
          </p:nvPr>
        </p:nvSpPr>
        <p:spPr/>
        <p:txBody>
          <a:bodyPr/>
          <a:lstStyle/>
          <a:p>
            <a:fld id="{0D82F364-8952-41CD-8A53-9C58B80FD0AE}" type="slidenum">
              <a:rPr lang="sv-SE" smtClean="0"/>
              <a:pPr/>
              <a:t>19</a:t>
            </a:fld>
            <a:endParaRPr lang="sv-SE"/>
          </a:p>
        </p:txBody>
      </p:sp>
      <p:pic>
        <p:nvPicPr>
          <p:cNvPr id="7" name="Graphic 6" descr="Shoe footprints with solid fill">
            <a:extLst>
              <a:ext uri="{FF2B5EF4-FFF2-40B4-BE49-F238E27FC236}">
                <a16:creationId xmlns:a16="http://schemas.microsoft.com/office/drawing/2014/main" id="{CFF4DED1-0AEB-894E-D167-CE9B79C43F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78253" y="1899920"/>
            <a:ext cx="2530642" cy="2530642"/>
          </a:xfrm>
          <a:prstGeom prst="rect">
            <a:avLst/>
          </a:prstGeom>
        </p:spPr>
      </p:pic>
    </p:spTree>
    <p:extLst>
      <p:ext uri="{BB962C8B-B14F-4D97-AF65-F5344CB8AC3E}">
        <p14:creationId xmlns:p14="http://schemas.microsoft.com/office/powerpoint/2010/main" val="449918383"/>
      </p:ext>
    </p:extLst>
  </p:cSld>
  <p:clrMapOvr>
    <a:masterClrMapping/>
  </p:clrMapOvr>
</p:sld>
</file>

<file path=ppt/theme/theme1.xml><?xml version="1.0" encoding="utf-8"?>
<a:theme xmlns:a="http://schemas.openxmlformats.org/drawingml/2006/main" name="1_Office-tema">
  <a:themeElements>
    <a:clrScheme name="Custom 61">
      <a:dk1>
        <a:srgbClr val="000000"/>
      </a:dk1>
      <a:lt1>
        <a:srgbClr val="FFFFFF"/>
      </a:lt1>
      <a:dk2>
        <a:srgbClr val="0E2841"/>
      </a:dk2>
      <a:lt2>
        <a:srgbClr val="E9EDEC"/>
      </a:lt2>
      <a:accent1>
        <a:srgbClr val="0D608B"/>
      </a:accent1>
      <a:accent2>
        <a:srgbClr val="0F9347"/>
      </a:accent2>
      <a:accent3>
        <a:srgbClr val="73C162"/>
      </a:accent3>
      <a:accent4>
        <a:srgbClr val="4AB0E3"/>
      </a:accent4>
      <a:accent5>
        <a:srgbClr val="0D608C"/>
      </a:accent5>
      <a:accent6>
        <a:srgbClr val="7279BA"/>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Custom 61">
      <a:dk1>
        <a:srgbClr val="000000"/>
      </a:dk1>
      <a:lt1>
        <a:srgbClr val="FFFFFF"/>
      </a:lt1>
      <a:dk2>
        <a:srgbClr val="0E2841"/>
      </a:dk2>
      <a:lt2>
        <a:srgbClr val="E9EDEC"/>
      </a:lt2>
      <a:accent1>
        <a:srgbClr val="0D608B"/>
      </a:accent1>
      <a:accent2>
        <a:srgbClr val="0F9347"/>
      </a:accent2>
      <a:accent3>
        <a:srgbClr val="73C162"/>
      </a:accent3>
      <a:accent4>
        <a:srgbClr val="4AB0E3"/>
      </a:accent4>
      <a:accent5>
        <a:srgbClr val="0D608C"/>
      </a:accent5>
      <a:accent6>
        <a:srgbClr val="7279BA"/>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010f40b-f0c2-45c8-a866-81351779838b">
      <Terms xmlns="http://schemas.microsoft.com/office/infopath/2007/PartnerControls"/>
    </lcf76f155ced4ddcb4097134ff3c332f>
    <TaxCatchAll xmlns="4f85b497-01b6-433e-9121-692bc3d5a37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7C93E8E3CF2EF4584C7D1F50A1F2E4F" ma:contentTypeVersion="11" ma:contentTypeDescription="Skapa ett nytt dokument." ma:contentTypeScope="" ma:versionID="29880117bd37cc5a26b94f36be6539be">
  <xsd:schema xmlns:xsd="http://www.w3.org/2001/XMLSchema" xmlns:xs="http://www.w3.org/2001/XMLSchema" xmlns:p="http://schemas.microsoft.com/office/2006/metadata/properties" xmlns:ns2="a010f40b-f0c2-45c8-a866-81351779838b" xmlns:ns3="4f85b497-01b6-433e-9121-692bc3d5a37d" targetNamespace="http://schemas.microsoft.com/office/2006/metadata/properties" ma:root="true" ma:fieldsID="ef5b40a8711a91a183d7b3f2148c6279" ns2:_="" ns3:_="">
    <xsd:import namespace="a010f40b-f0c2-45c8-a866-81351779838b"/>
    <xsd:import namespace="4f85b497-01b6-433e-9121-692bc3d5a37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10f40b-f0c2-45c8-a866-8135177983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3ca86f47-894e-4925-a288-e4bdb653983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f85b497-01b6-433e-9121-692bc3d5a37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7182d08-14ef-4e7f-a5b4-14cf19426c77}" ma:internalName="TaxCatchAll" ma:showField="CatchAllData" ma:web="4f85b497-01b6-433e-9121-692bc3d5a3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EE2877-3CEB-4CF8-A861-EF6FF83B67DA}">
  <ds:schemaRefs>
    <ds:schemaRef ds:uri="http://purl.org/dc/dcmitype/"/>
    <ds:schemaRef ds:uri="http://www.w3.org/XML/1998/namespace"/>
    <ds:schemaRef ds:uri="7b88784c-7e17-4e9f-9c6e-a8e9cbdffaa8"/>
    <ds:schemaRef ds:uri="http://schemas.microsoft.com/office/2006/documentManagement/types"/>
    <ds:schemaRef ds:uri="http://schemas.microsoft.com/office/2006/metadata/properties"/>
    <ds:schemaRef ds:uri="http://purl.org/dc/elements/1.1/"/>
    <ds:schemaRef ds:uri="http://purl.org/dc/terms/"/>
    <ds:schemaRef ds:uri="http://schemas.microsoft.com/office/infopath/2007/PartnerControls"/>
    <ds:schemaRef ds:uri="http://schemas.openxmlformats.org/package/2006/metadata/core-properties"/>
    <ds:schemaRef ds:uri="fb6184e4-2192-40c8-9c5e-3d99f8d6fb8e"/>
    <ds:schemaRef ds:uri="edc18854-7401-4fa1-810f-9a5291d3050a"/>
    <ds:schemaRef ds:uri="4b63f967-c6d7-48ed-808c-c9d1029f4fc4"/>
    <ds:schemaRef ds:uri="8fa4c046-0d47-44fb-8fd2-2d39e7b60dd4"/>
    <ds:schemaRef ds:uri="a010f40b-f0c2-45c8-a866-81351779838b"/>
    <ds:schemaRef ds:uri="4f85b497-01b6-433e-9121-692bc3d5a37d"/>
  </ds:schemaRefs>
</ds:datastoreItem>
</file>

<file path=customXml/itemProps2.xml><?xml version="1.0" encoding="utf-8"?>
<ds:datastoreItem xmlns:ds="http://schemas.openxmlformats.org/officeDocument/2006/customXml" ds:itemID="{19230DE5-1AA8-4E22-8B9B-7D560BAC0A64}">
  <ds:schemaRefs>
    <ds:schemaRef ds:uri="http://schemas.microsoft.com/sharepoint/v3/contenttype/forms"/>
  </ds:schemaRefs>
</ds:datastoreItem>
</file>

<file path=customXml/itemProps3.xml><?xml version="1.0" encoding="utf-8"?>
<ds:datastoreItem xmlns:ds="http://schemas.openxmlformats.org/officeDocument/2006/customXml" ds:itemID="{A737B575-26E9-4A09-9FDC-A2B17959CE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10f40b-f0c2-45c8-a866-81351779838b"/>
    <ds:schemaRef ds:uri="4f85b497-01b6-433e-9121-692bc3d5a3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18121</TotalTime>
  <Words>6085</Words>
  <Application>Microsoft Macintosh PowerPoint</Application>
  <PresentationFormat>Bredbild</PresentationFormat>
  <Paragraphs>595</Paragraphs>
  <Slides>19</Slides>
  <Notes>17</Notes>
  <HiddenSlides>0</HiddenSlides>
  <MMClips>0</MMClips>
  <ScaleCrop>false</ScaleCrop>
  <HeadingPairs>
    <vt:vector size="6" baseType="variant">
      <vt:variant>
        <vt:lpstr>Använt teckensnitt</vt:lpstr>
      </vt:variant>
      <vt:variant>
        <vt:i4>7</vt:i4>
      </vt:variant>
      <vt:variant>
        <vt:lpstr>Tema</vt:lpstr>
      </vt:variant>
      <vt:variant>
        <vt:i4>2</vt:i4>
      </vt:variant>
      <vt:variant>
        <vt:lpstr>Bildrubriker</vt:lpstr>
      </vt:variant>
      <vt:variant>
        <vt:i4>19</vt:i4>
      </vt:variant>
    </vt:vector>
  </HeadingPairs>
  <TitlesOfParts>
    <vt:vector size="28" baseType="lpstr">
      <vt:lpstr>Aptos</vt:lpstr>
      <vt:lpstr>Arial</vt:lpstr>
      <vt:lpstr>Helvetica</vt:lpstr>
      <vt:lpstr>LM Sans Office</vt:lpstr>
      <vt:lpstr>LM Sans Office Medium</vt:lpstr>
      <vt:lpstr>LM Serif Office</vt:lpstr>
      <vt:lpstr>Wingdings</vt:lpstr>
      <vt:lpstr>1_Office-tema</vt:lpstr>
      <vt:lpstr>Office Theme</vt:lpstr>
      <vt:lpstr>Tillväxtagenda  för svenskt kött</vt:lpstr>
      <vt:lpstr>Om Tillväxtagendan</vt:lpstr>
      <vt:lpstr>Varför är kött viktigt?</vt:lpstr>
      <vt:lpstr>Fakta om den svenska köttbranschen</vt:lpstr>
      <vt:lpstr>Samhällets förväntan på näringen</vt:lpstr>
      <vt:lpstr>En tillväxtagenda för svenskt kött</vt:lpstr>
      <vt:lpstr>SWOT – svenskt kött - insikter från intervjuer och omvärldsanalys</vt:lpstr>
      <vt:lpstr>Strukturella utmaningar</vt:lpstr>
      <vt:lpstr>Vända trenden till en positiv utveckling</vt:lpstr>
      <vt:lpstr>Gemensam strategisk utveckling:  Näringen och politiken i samverkan  </vt:lpstr>
      <vt:lpstr>Höja produktiviteten i hela värdekedjan</vt:lpstr>
      <vt:lpstr>Genomföra tillväxtfrämjande och  långsiktig politik </vt:lpstr>
      <vt:lpstr>Främja och stimulera investeringar</vt:lpstr>
      <vt:lpstr>Öka riskdelningen i hela värdekedjan  </vt:lpstr>
      <vt:lpstr>Utveckla starka kommersiella mervärden</vt:lpstr>
      <vt:lpstr>Driva ökad efterfrågan och  marknadstillväxt </vt:lpstr>
      <vt:lpstr>SAMMANFATTNING:  En konkurrenskraftig köttproduktion</vt:lpstr>
      <vt:lpstr>Nästa steg</vt:lpstr>
      <vt:lpstr>Nästa steg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Håkan Christensson</dc:creator>
  <cp:lastModifiedBy>Joakim Wigertoft</cp:lastModifiedBy>
  <cp:revision>18</cp:revision>
  <cp:lastPrinted>2026-02-24T11:14:31Z</cp:lastPrinted>
  <dcterms:created xsi:type="dcterms:W3CDTF">2026-02-10T14:28:13Z</dcterms:created>
  <dcterms:modified xsi:type="dcterms:W3CDTF">2026-06-11T12:21:05Z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0x010100E7C93E8E3CF2EF4584C7D1F50A1F2E4F</vt:lpwstr>
  </property>
  <property fmtid="{D5CDD505-2E9C-101B-9397-08002B2CF9AE}" pid="3" name="MediaServiceImageTags">
    <vt:lpwstr/>
  </property>
</Properties>
</file>